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6"/>
  </p:notesMasterIdLst>
  <p:sldIdLst>
    <p:sldId id="2147483589" r:id="rId5"/>
    <p:sldId id="285" r:id="rId6"/>
    <p:sldId id="2147483573" r:id="rId7"/>
    <p:sldId id="2147483574" r:id="rId8"/>
    <p:sldId id="256" r:id="rId9"/>
    <p:sldId id="259" r:id="rId10"/>
    <p:sldId id="264" r:id="rId11"/>
    <p:sldId id="275" r:id="rId12"/>
    <p:sldId id="274" r:id="rId13"/>
    <p:sldId id="287" r:id="rId14"/>
    <p:sldId id="2147483583" r:id="rId15"/>
    <p:sldId id="2147483576" r:id="rId16"/>
    <p:sldId id="267" r:id="rId17"/>
    <p:sldId id="268" r:id="rId18"/>
    <p:sldId id="2147483582" r:id="rId19"/>
    <p:sldId id="266" r:id="rId20"/>
    <p:sldId id="265" r:id="rId21"/>
    <p:sldId id="2147483580" r:id="rId22"/>
    <p:sldId id="2147483579" r:id="rId23"/>
    <p:sldId id="2147483581" r:id="rId24"/>
    <p:sldId id="272" r:id="rId25"/>
    <p:sldId id="273" r:id="rId26"/>
    <p:sldId id="257" r:id="rId27"/>
    <p:sldId id="258" r:id="rId28"/>
    <p:sldId id="2147483590" r:id="rId29"/>
    <p:sldId id="279" r:id="rId30"/>
    <p:sldId id="283" r:id="rId31"/>
    <p:sldId id="263" r:id="rId32"/>
    <p:sldId id="284" r:id="rId33"/>
    <p:sldId id="2147483585" r:id="rId34"/>
    <p:sldId id="270" r:id="rId35"/>
    <p:sldId id="269" r:id="rId36"/>
    <p:sldId id="282" r:id="rId37"/>
    <p:sldId id="281" r:id="rId38"/>
    <p:sldId id="276" r:id="rId39"/>
    <p:sldId id="280" r:id="rId40"/>
    <p:sldId id="277" r:id="rId41"/>
    <p:sldId id="295" r:id="rId42"/>
    <p:sldId id="2147483594" r:id="rId43"/>
    <p:sldId id="289" r:id="rId44"/>
    <p:sldId id="290" r:id="rId45"/>
    <p:sldId id="2147483592" r:id="rId46"/>
    <p:sldId id="2147483575" r:id="rId47"/>
    <p:sldId id="2147483584" r:id="rId48"/>
    <p:sldId id="2147483587" r:id="rId49"/>
    <p:sldId id="2147483588" r:id="rId50"/>
    <p:sldId id="291" r:id="rId51"/>
    <p:sldId id="293" r:id="rId52"/>
    <p:sldId id="294" r:id="rId53"/>
    <p:sldId id="2147483591" r:id="rId54"/>
    <p:sldId id="2147483578" r:id="rId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287F9A-0F34-42EC-BFF5-0F59680CA356}" v="1" dt="2026-08-07T13:52:06.9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microsoft.com/office/2015/10/relationships/revisionInfo" Target="revisionInfo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5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13F6-42BE-8A85-5ECEFA8C8F9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13F6-42BE-8A85-5ECEFA8C8F9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13F6-42BE-8A85-5ECEFA8C8F9C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13F6-42BE-8A85-5ECEFA8C8F9C}"/>
              </c:ext>
            </c:extLst>
          </c:dPt>
          <c:dLbls>
            <c:dLbl>
              <c:idx val="3"/>
              <c:tx>
                <c:rich>
                  <a:bodyPr/>
                  <a:lstStyle/>
                  <a:p>
                    <a:fld id="{E30A8DD4-9B15-4408-A8EC-6EF47DB607CB}" type="CATEGORYNAME">
                      <a:rPr lang="en-US" b="1"/>
                      <a:pPr/>
                      <a:t>[CATEGORY NAME]</a:t>
                    </a:fld>
                    <a:r>
                      <a:rPr lang="en-US" b="1" baseline="0"/>
                      <a:t>; </a:t>
                    </a:r>
                    <a:fld id="{03AF7A92-704F-4FA0-ACAD-7E8D0C0CA86D}" type="VALUE">
                      <a:rPr lang="en-US" b="1" baseline="0"/>
                      <a:pPr/>
                      <a:t>[VALUE]</a:t>
                    </a:fld>
                    <a:endParaRPr lang="en-US" b="1" baseline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13F6-42BE-8A85-5ECEFA8C8F9C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Sheet1!$C$5:$C$8</c:f>
              <c:strCache>
                <c:ptCount val="4"/>
                <c:pt idx="0">
                  <c:v>AW24</c:v>
                </c:pt>
                <c:pt idx="1">
                  <c:v>AW25</c:v>
                </c:pt>
                <c:pt idx="2">
                  <c:v>AW26</c:v>
                </c:pt>
                <c:pt idx="3">
                  <c:v>AW27</c:v>
                </c:pt>
              </c:strCache>
            </c:strRef>
          </c:cat>
          <c:val>
            <c:numRef>
              <c:f>Sheet1!$D$5:$D$8</c:f>
              <c:numCache>
                <c:formatCode>0.00%</c:formatCode>
                <c:ptCount val="4"/>
                <c:pt idx="0">
                  <c:v>0.69499999999999995</c:v>
                </c:pt>
                <c:pt idx="1">
                  <c:v>0.69699999999999995</c:v>
                </c:pt>
                <c:pt idx="2">
                  <c:v>0.71399999999999997</c:v>
                </c:pt>
                <c:pt idx="3" formatCode="0%">
                  <c:v>0.72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3F6-42BE-8A85-5ECEFA8C8F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69247615"/>
        <c:axId val="269248095"/>
        <c:axId val="0"/>
      </c:bar3DChart>
      <c:catAx>
        <c:axId val="2692476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9248095"/>
        <c:crosses val="autoZero"/>
        <c:auto val="1"/>
        <c:lblAlgn val="ctr"/>
        <c:lblOffset val="100"/>
        <c:noMultiLvlLbl val="0"/>
      </c:catAx>
      <c:valAx>
        <c:axId val="2692480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92476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3641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948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1470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04E35-C420-467C-AD33-A16D657BC8E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5197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7155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nb-NO"/>
              <a:t>Hvordan løfter vi de biggene vi har?</a:t>
            </a:r>
          </a:p>
          <a:p>
            <a:r>
              <a:rPr lang="nb-NO"/>
              <a:t>Kan vi finde opp et tema for f.eks gernser i Q4, så vi har 360 fokus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7496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210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16EF5-3CEF-7184-7CDE-D5109DFBA5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4E97B4-11C6-D26A-4697-7CDB45A8BE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99A530-FA17-99D1-1486-04A6D811D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333D8-FF36-4050-A175-F06029774FB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8E9AD-43DA-DCBB-6E54-EA6C24014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19F868-3FF5-1A56-24DB-7FAB3A87C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01874-8C66-4F29-B347-9AAA592A4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508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CF352-20F7-A6CE-728A-39DE61D4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1818F6-1D8D-83D4-800E-DFDC491E60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4E71CB-2E95-C315-1AC2-B5CD1D0F5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333D8-FF36-4050-A175-F06029774FB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0A5C3-5783-4957-0B18-869238622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44D3BC-E655-01D0-4EA8-90D8E7D30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01874-8C66-4F29-B347-9AAA592A4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383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C2DF19-D3E6-0A56-19A5-FF602E4D96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B959A6-9B7A-3191-471C-E1BE2F3E5D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F7DA2-AAF1-F9D4-E003-8C6C42CD8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333D8-FF36-4050-A175-F06029774FB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0DD825-685F-6320-397B-D71567FAF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B8C2F5-96D3-8263-F88A-88B6EFD7D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01874-8C66-4F29-B347-9AAA592A4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949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3123B-D4D4-EDC4-570D-B78805030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3D5A67-C2B0-47F5-5A1B-F69D1346F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54B838-50C8-E6D6-08C2-5D76729AD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333D8-FF36-4050-A175-F06029774FB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6C1859-AC7E-FA1A-D18A-D9D5E89AF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A93DF4-35D1-BF0B-6183-2E5FB9E3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01874-8C66-4F29-B347-9AAA592A4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612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C3C0F-4680-57FD-9717-17A00AA19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FD18AC-91EB-0224-D84B-26454D8F14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E16611-230B-ACDE-4351-48D84AE63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333D8-FF36-4050-A175-F06029774FB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DA9749-5EE1-AC17-E4AA-27C28A5FA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164AD4-99F5-846E-4E59-FE033BD1F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01874-8C66-4F29-B347-9AAA592A4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308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B827F-0280-86A3-D955-8F9451FE3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BD1E35-2B2C-8E86-69D0-B581018C80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F04202-32BE-54CF-9A70-E5B764CBA4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31A50C-8797-B933-B4D9-471858982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333D8-FF36-4050-A175-F06029774FB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C1760-827F-EE9B-552E-B4030681B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6A182D-10D9-A228-CCD2-06E0E534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01874-8C66-4F29-B347-9AAA592A4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529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27DBE-7ABC-64C1-B936-2A35456A1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3A3F08-30DB-3F61-4506-7F4906A83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F482C4-4E25-63E1-60F4-42AB94C134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55C03D-9B00-B141-8703-0A617B74BA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EDA32E-4093-AF04-30D6-38CA7C6C98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7ECEEF-C968-95CB-9F5E-19368DD59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333D8-FF36-4050-A175-F06029774FB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77A482-384F-2E7F-3F06-C36B7FF82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FEF8DD-AAF4-8FB5-478D-FA7D2F9D0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01874-8C66-4F29-B347-9AAA592A4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26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5C852-9900-C1C5-5C76-FF62D4F58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5A8886-A32E-B199-B4CC-5FC89759D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333D8-FF36-4050-A175-F06029774FB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624DAF-6B6F-C313-4113-D3452BB54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3DE308-276F-D133-B964-B312F6CCA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01874-8C66-4F29-B347-9AAA592A4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634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190EE2-891B-B73D-AFD7-C82AEC59D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333D8-FF36-4050-A175-F06029774FB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9B59D7-598E-B10B-85F4-2978A3412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1DB9F-BC0E-9FEF-C325-B2576ECAB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01874-8C66-4F29-B347-9AAA592A4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271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4F932-C2BF-D0C9-E154-6724A12B8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F5CCA7-8841-1030-01EC-30BAF58FA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D1108D-4A14-3061-79B5-66F8534A0F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F156A1-44D7-8A74-8659-CF9F8A296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333D8-FF36-4050-A175-F06029774FB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EA502F-0EF6-A09A-3154-8F4DCFF7C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2B3609-76E8-7BCB-4429-D3E992897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01874-8C66-4F29-B347-9AAA592A4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521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2CB98-74B2-3F42-D336-540FA5F2E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A06696-5D00-4BEE-9597-406753CB27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292E89-9ABF-23A9-5B47-9FFC5DB41A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9ACDA8-DDF6-890C-5717-3995E1EDC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333D8-FF36-4050-A175-F06029774FB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7AEEB1-0A66-4026-3F9B-8BBAC2D23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321A62-B7B6-3D61-70DF-0870A61A4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01874-8C66-4F29-B347-9AAA592A4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822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0FCAD6-8AEA-6F18-EB67-BEC428093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DCC62D-C204-CAE4-312D-A9EE62101A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F6A6E-CD87-7BF8-7BDF-BAA524E152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A333D8-FF36-4050-A175-F06029774FB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6F53E6-EC3F-0ED4-63A1-09A9A70F07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7DCCA2-D9D3-BF69-BAB5-04301A509E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801874-8C66-4F29-B347-9AAA592A4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870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powerbi.com/groups/me/apps/8a1a6c09-02c9-4c8e-bb9c-beae998d4db7/reports/7af6aba4-7985-48b4-b21e-d6300d3eacb1/2979e6f0490e2cef7414?ctid=178bdfda-3ad4-4375-a74a-dc96f80fbee7&amp;experience=power-bi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etailgators.com/optimizing-product-assortment-strategies-retail-2026/?utm_source=copilot.com" TargetMode="Externa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cid:b562e6bc-c1af-4e1e-9ce9-c9d45a5de8c0" TargetMode="Externa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F61FAA5-2046-C4BD-C1E1-7C8EA35B7ACF}"/>
              </a:ext>
            </a:extLst>
          </p:cNvPr>
          <p:cNvSpPr txBox="1"/>
          <p:nvPr/>
        </p:nvSpPr>
        <p:spPr>
          <a:xfrm>
            <a:off x="0" y="679508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>
                <a:latin typeface="Dressmann Slab Bold" pitchFamily="2" charset="0"/>
              </a:rPr>
              <a:t>DAG 1</a:t>
            </a:r>
          </a:p>
          <a:p>
            <a:pPr algn="ctr"/>
            <a:endParaRPr lang="en-US" sz="6000">
              <a:latin typeface="Dressmann Slab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556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E49CBE-09BB-28B9-6461-A2695C519AE2}"/>
              </a:ext>
            </a:extLst>
          </p:cNvPr>
          <p:cNvSpPr txBox="1"/>
          <p:nvPr/>
        </p:nvSpPr>
        <p:spPr>
          <a:xfrm>
            <a:off x="372066" y="209145"/>
            <a:ext cx="1021605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Dressmann Sans Bold" pitchFamily="2" charset="0"/>
              </a:rPr>
              <a:t>CO LABS</a:t>
            </a:r>
          </a:p>
          <a:p>
            <a:endParaRPr lang="en-US">
              <a:latin typeface="Dressmann Sans Bold" pitchFamily="2" charset="0"/>
            </a:endParaRPr>
          </a:p>
          <a:p>
            <a:endParaRPr lang="en-US">
              <a:latin typeface="Dressmann Sans Bold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EB9288-FBE2-5B78-259E-BCF3D677400B}"/>
              </a:ext>
            </a:extLst>
          </p:cNvPr>
          <p:cNvSpPr txBox="1"/>
          <p:nvPr/>
        </p:nvSpPr>
        <p:spPr>
          <a:xfrm>
            <a:off x="287610" y="1347918"/>
            <a:ext cx="11532324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Dressmann Sans" pitchFamily="2" charset="0"/>
              </a:rPr>
              <a:t>Det </a:t>
            </a:r>
            <a:r>
              <a:rPr lang="en-US" err="1">
                <a:latin typeface="Dressmann Sans" pitchFamily="2" charset="0"/>
              </a:rPr>
              <a:t>finnes</a:t>
            </a:r>
            <a:r>
              <a:rPr lang="en-US">
                <a:latin typeface="Dressmann Sans" pitchFamily="2" charset="0"/>
              </a:rPr>
              <a:t> mange </a:t>
            </a:r>
            <a:r>
              <a:rPr lang="en-US" err="1">
                <a:latin typeface="Dressmann Sans" pitchFamily="2" charset="0"/>
              </a:rPr>
              <a:t>gode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eksempler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på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aktører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fra</a:t>
            </a:r>
            <a:r>
              <a:rPr lang="en-US">
                <a:latin typeface="Dressmann Sans" pitchFamily="2" charset="0"/>
              </a:rPr>
              <a:t> mass market </a:t>
            </a:r>
            <a:r>
              <a:rPr lang="en-US" err="1">
                <a:latin typeface="Dressmann Sans" pitchFamily="2" charset="0"/>
              </a:rPr>
              <a:t>som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har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samarbeidet</a:t>
            </a:r>
            <a:r>
              <a:rPr lang="en-US">
                <a:latin typeface="Dressmann Sans" pitchFamily="2" charset="0"/>
              </a:rPr>
              <a:t> med premium </a:t>
            </a:r>
          </a:p>
          <a:p>
            <a:r>
              <a:rPr lang="en-US" err="1">
                <a:latin typeface="Dressmann Sans" pitchFamily="2" charset="0"/>
              </a:rPr>
              <a:t>eller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luksus</a:t>
            </a:r>
            <a:r>
              <a:rPr lang="en-US">
                <a:latin typeface="Dressmann Sans" pitchFamily="2" charset="0"/>
              </a:rPr>
              <a:t> brands;  </a:t>
            </a:r>
          </a:p>
          <a:p>
            <a:r>
              <a:rPr lang="en-US">
                <a:latin typeface="Dressmann Sans" pitchFamily="2" charset="0"/>
              </a:rPr>
              <a:t>H&amp;M x , Uniqlo x Jil Sander (+J), </a:t>
            </a:r>
            <a:r>
              <a:rPr lang="en-US" err="1">
                <a:latin typeface="Dressmann Sans" pitchFamily="2" charset="0"/>
              </a:rPr>
              <a:t>Uniqlo+JW</a:t>
            </a:r>
            <a:r>
              <a:rPr lang="en-US">
                <a:latin typeface="Dressmann Sans" pitchFamily="2" charset="0"/>
              </a:rPr>
              <a:t> Anderson, </a:t>
            </a:r>
            <a:r>
              <a:rPr lang="en-US" err="1">
                <a:latin typeface="Dressmann Sans" pitchFamily="2" charset="0"/>
              </a:rPr>
              <a:t>Uniqlo+Marimekko</a:t>
            </a:r>
            <a:endParaRPr lang="en-US">
              <a:latin typeface="Dressmann Sans" pitchFamily="2" charset="0"/>
            </a:endParaRPr>
          </a:p>
          <a:p>
            <a:endParaRPr lang="en-US">
              <a:latin typeface="Dressmann Sans" pitchFamily="2" charset="0"/>
            </a:endParaRPr>
          </a:p>
          <a:p>
            <a:r>
              <a:rPr lang="en-US">
                <a:latin typeface="Dressmann Sans" pitchFamily="2" charset="0"/>
              </a:rPr>
              <a:t>Dressmann </a:t>
            </a:r>
            <a:r>
              <a:rPr lang="en-US" err="1">
                <a:latin typeface="Dressmann Sans" pitchFamily="2" charset="0"/>
              </a:rPr>
              <a:t>kan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bygge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samarbeid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basert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på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Skandinavisk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kvalitet</a:t>
            </a:r>
            <a:r>
              <a:rPr lang="en-US">
                <a:latin typeface="Dressmann Sans" pitchFamily="2" charset="0"/>
              </a:rPr>
              <a:t>: </a:t>
            </a:r>
            <a:r>
              <a:rPr lang="en-US" err="1">
                <a:latin typeface="Dressmann Sans" pitchFamily="2" charset="0"/>
              </a:rPr>
              <a:t>eks</a:t>
            </a:r>
            <a:r>
              <a:rPr lang="en-US">
                <a:latin typeface="Dressmann Sans" pitchFamily="2" charset="0"/>
              </a:rPr>
              <a:t>. Hestra (</a:t>
            </a:r>
            <a:r>
              <a:rPr lang="en-US" err="1">
                <a:latin typeface="Dressmann Sans" pitchFamily="2" charset="0"/>
              </a:rPr>
              <a:t>hansker</a:t>
            </a:r>
            <a:r>
              <a:rPr lang="en-US">
                <a:latin typeface="Dressmann Sans" pitchFamily="2" charset="0"/>
              </a:rPr>
              <a:t>), Sandqvist (</a:t>
            </a:r>
            <a:r>
              <a:rPr lang="en-US" err="1">
                <a:latin typeface="Dressmann Sans" pitchFamily="2" charset="0"/>
              </a:rPr>
              <a:t>vesker</a:t>
            </a:r>
            <a:r>
              <a:rPr lang="en-US">
                <a:latin typeface="Dressmann Sans" pitchFamily="2" charset="0"/>
              </a:rPr>
              <a:t>), </a:t>
            </a:r>
          </a:p>
          <a:p>
            <a:r>
              <a:rPr lang="en-US" err="1">
                <a:latin typeface="Dressmann Sans" pitchFamily="2" charset="0"/>
              </a:rPr>
              <a:t>Tretorn</a:t>
            </a:r>
            <a:r>
              <a:rPr lang="en-US">
                <a:latin typeface="Dressmann Sans" pitchFamily="2" charset="0"/>
              </a:rPr>
              <a:t> (</a:t>
            </a:r>
            <a:r>
              <a:rPr lang="en-US" err="1">
                <a:latin typeface="Dressmann Sans" pitchFamily="2" charset="0"/>
              </a:rPr>
              <a:t>regn</a:t>
            </a:r>
            <a:r>
              <a:rPr lang="en-US">
                <a:latin typeface="Dressmann Sans" pitchFamily="2" charset="0"/>
              </a:rPr>
              <a:t>), Eton </a:t>
            </a:r>
            <a:r>
              <a:rPr lang="en-US" err="1">
                <a:latin typeface="Dressmann Sans" pitchFamily="2" charset="0"/>
              </a:rPr>
              <a:t>osv</a:t>
            </a:r>
            <a:r>
              <a:rPr lang="en-US">
                <a:latin typeface="Dressmann Sans" pitchFamily="2" charset="0"/>
              </a:rPr>
              <a:t>.</a:t>
            </a:r>
          </a:p>
          <a:p>
            <a:endParaRPr lang="en-US">
              <a:latin typeface="Dressmann Sans" pitchFamily="2" charset="0"/>
            </a:endParaRPr>
          </a:p>
          <a:p>
            <a:r>
              <a:rPr lang="en-US" err="1">
                <a:latin typeface="Dressmann Sans" pitchFamily="2" charset="0"/>
              </a:rPr>
              <a:t>Alternativt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kan</a:t>
            </a:r>
            <a:r>
              <a:rPr lang="en-US">
                <a:latin typeface="Dressmann Sans" pitchFamily="2" charset="0"/>
              </a:rPr>
              <a:t> vi </a:t>
            </a:r>
            <a:r>
              <a:rPr lang="en-US" err="1">
                <a:latin typeface="Dressmann Sans" pitchFamily="2" charset="0"/>
              </a:rPr>
              <a:t>bygge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på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samarbeid</a:t>
            </a:r>
            <a:r>
              <a:rPr lang="en-US">
                <a:latin typeface="Dressmann Sans" pitchFamily="2" charset="0"/>
              </a:rPr>
              <a:t> med </a:t>
            </a:r>
            <a:r>
              <a:rPr lang="en-US" err="1">
                <a:latin typeface="Dressmann Sans" pitchFamily="2" charset="0"/>
              </a:rPr>
              <a:t>personligheter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innen</a:t>
            </a:r>
            <a:r>
              <a:rPr lang="en-US">
                <a:latin typeface="Dressmann Sans" pitchFamily="2" charset="0"/>
              </a:rPr>
              <a:t> mote, </a:t>
            </a:r>
            <a:r>
              <a:rPr lang="en-US" err="1">
                <a:latin typeface="Dressmann Sans" pitchFamily="2" charset="0"/>
              </a:rPr>
              <a:t>slik</a:t>
            </a:r>
            <a:r>
              <a:rPr lang="en-US">
                <a:latin typeface="Dressmann Sans" pitchFamily="2" charset="0"/>
              </a:rPr>
              <a:t> vi </a:t>
            </a:r>
            <a:r>
              <a:rPr lang="en-US" err="1">
                <a:latin typeface="Dressmann Sans" pitchFamily="2" charset="0"/>
              </a:rPr>
              <a:t>gjorde</a:t>
            </a:r>
            <a:r>
              <a:rPr lang="en-US">
                <a:latin typeface="Dressmann Sans" pitchFamily="2" charset="0"/>
              </a:rPr>
              <a:t> med D+LJ.</a:t>
            </a:r>
          </a:p>
          <a:p>
            <a:endParaRPr lang="en-US">
              <a:latin typeface="Dressmann Sans" pitchFamily="2" charset="0"/>
            </a:endParaRPr>
          </a:p>
          <a:p>
            <a:r>
              <a:rPr lang="en-US">
                <a:latin typeface="Dressmann Sans" pitchFamily="2" charset="0"/>
              </a:rPr>
              <a:t>Eller vi </a:t>
            </a:r>
            <a:r>
              <a:rPr lang="en-US" err="1">
                <a:latin typeface="Dressmann Sans" pitchFamily="2" charset="0"/>
              </a:rPr>
              <a:t>kan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samarbeide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videre</a:t>
            </a:r>
            <a:r>
              <a:rPr lang="en-US">
                <a:latin typeface="Dressmann Sans" pitchFamily="2" charset="0"/>
              </a:rPr>
              <a:t> med </a:t>
            </a:r>
            <a:r>
              <a:rPr lang="en-US" err="1">
                <a:latin typeface="Dressmann Sans" pitchFamily="2" charset="0"/>
              </a:rPr>
              <a:t>vevere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slik</a:t>
            </a:r>
            <a:r>
              <a:rPr lang="en-US">
                <a:latin typeface="Dressmann Sans" pitchFamily="2" charset="0"/>
              </a:rPr>
              <a:t> vi </a:t>
            </a:r>
            <a:r>
              <a:rPr lang="en-US" err="1">
                <a:latin typeface="Dressmann Sans" pitchFamily="2" charset="0"/>
              </a:rPr>
              <a:t>gjør</a:t>
            </a:r>
            <a:r>
              <a:rPr lang="en-US">
                <a:latin typeface="Dressmann Sans" pitchFamily="2" charset="0"/>
              </a:rPr>
              <a:t> med </a:t>
            </a:r>
            <a:r>
              <a:rPr lang="en-US" err="1">
                <a:latin typeface="Dressmann Sans" pitchFamily="2" charset="0"/>
              </a:rPr>
              <a:t>Ferno</a:t>
            </a:r>
            <a:r>
              <a:rPr lang="en-US">
                <a:latin typeface="Dressmann Sans" pitchFamily="2" charset="0"/>
              </a:rPr>
              <a:t> og Reda.</a:t>
            </a:r>
          </a:p>
          <a:p>
            <a:r>
              <a:rPr lang="en-US">
                <a:latin typeface="Dressmann Sans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191595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235FB22-7301-ECBA-23AB-03D4F8FF38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631" y="321734"/>
            <a:ext cx="3925905" cy="290517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17CDA24-35F8-4540-8C52-3096D6D94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280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1BC1ACA-4044-304D-1BC4-4AB0C8653D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4731" y="321734"/>
            <a:ext cx="1939200" cy="290517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658BFE0-4E65-4174-9C75-687C94E88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A75DFED-A0C1-4A83-BE1D-0271C1826E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552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996733-F99D-ADAB-26B1-4B0660DCA5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8195" y="3631096"/>
            <a:ext cx="4044776" cy="27605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D6B3507-9185-4F1B-2B2C-E6AC64E1C1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0592" y="3631096"/>
            <a:ext cx="2767478" cy="276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332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ABD0A0E5-8068-B595-55BA-D4BCE3A8C3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1924" y="2090056"/>
            <a:ext cx="4777779" cy="2492449"/>
          </a:xfrm>
          <a:prstGeom prst="rect">
            <a:avLst/>
          </a:prstGeom>
        </p:spPr>
      </p:pic>
      <p:pic>
        <p:nvPicPr>
          <p:cNvPr id="7" name="Video_2026-08-06_131912">
            <a:hlinkClick r:id="" action="ppaction://media"/>
            <a:extLst>
              <a:ext uri="{FF2B5EF4-FFF2-40B4-BE49-F238E27FC236}">
                <a16:creationId xmlns:a16="http://schemas.microsoft.com/office/drawing/2014/main" id="{29654CC4-A51B-490F-6EF6-B670AFBE86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9089" y="1834197"/>
            <a:ext cx="5182672" cy="2934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502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8BCBC-718C-6B08-5BF7-B5BA94BAB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DDD7C0-F06F-0407-4928-3634A137030A}"/>
              </a:ext>
            </a:extLst>
          </p:cNvPr>
          <p:cNvSpPr txBox="1"/>
          <p:nvPr/>
        </p:nvSpPr>
        <p:spPr>
          <a:xfrm>
            <a:off x="0" y="2590800"/>
            <a:ext cx="1219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>
                <a:latin typeface="Dressmann Slab Bold" pitchFamily="2" charset="0"/>
              </a:rPr>
              <a:t>DRESSMANN XL</a:t>
            </a:r>
          </a:p>
        </p:txBody>
      </p:sp>
    </p:spTree>
    <p:extLst>
      <p:ext uri="{BB962C8B-B14F-4D97-AF65-F5344CB8AC3E}">
        <p14:creationId xmlns:p14="http://schemas.microsoft.com/office/powerpoint/2010/main" val="25129568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B4FC57-FA14-0136-CC46-95F3372CBD3F}"/>
              </a:ext>
            </a:extLst>
          </p:cNvPr>
          <p:cNvSpPr txBox="1"/>
          <p:nvPr/>
        </p:nvSpPr>
        <p:spPr>
          <a:xfrm>
            <a:off x="492369" y="214976"/>
            <a:ext cx="560363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Dressmann Sans Bold" pitchFamily="2" charset="0"/>
              </a:rPr>
              <a:t>POTENSIALER</a:t>
            </a:r>
          </a:p>
          <a:p>
            <a:endParaRPr lang="en-US" sz="1400">
              <a:latin typeface="Dressmann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Dressmann Sans" pitchFamily="2" charset="0"/>
              </a:rPr>
              <a:t>Trygge </a:t>
            </a:r>
            <a:r>
              <a:rPr lang="en-US" sz="1400" err="1">
                <a:latin typeface="Dressmann Sans" pitchFamily="2" charset="0"/>
              </a:rPr>
              <a:t>kundens</a:t>
            </a:r>
            <a:r>
              <a:rPr lang="en-US" sz="1400">
                <a:latin typeface="Dressmann Sans" pitchFamily="2" charset="0"/>
              </a:rPr>
              <a:t> </a:t>
            </a:r>
            <a:r>
              <a:rPr lang="en-US" sz="1400" err="1">
                <a:latin typeface="Dressmann Sans" pitchFamily="2" charset="0"/>
              </a:rPr>
              <a:t>kjøpsbeslutning</a:t>
            </a:r>
            <a:r>
              <a:rPr lang="en-US" sz="1400">
                <a:latin typeface="Dressmann Sans" pitchFamily="2" charset="0"/>
              </a:rPr>
              <a:t> online </a:t>
            </a:r>
            <a:r>
              <a:rPr lang="en-US" sz="1400" err="1">
                <a:latin typeface="Dressmann Sans" pitchFamily="2" charset="0"/>
              </a:rPr>
              <a:t>ved</a:t>
            </a:r>
            <a:r>
              <a:rPr lang="en-US" sz="1400">
                <a:latin typeface="Dressmann Sans" pitchFamily="2" charset="0"/>
              </a:rPr>
              <a:t> </a:t>
            </a:r>
            <a:r>
              <a:rPr lang="en-US" sz="1400" err="1">
                <a:latin typeface="Dressmann Sans" pitchFamily="2" charset="0"/>
              </a:rPr>
              <a:t>hjelp</a:t>
            </a:r>
            <a:r>
              <a:rPr lang="en-US" sz="1400">
                <a:latin typeface="Dressmann Sans" pitchFamily="2" charset="0"/>
              </a:rPr>
              <a:t> av </a:t>
            </a:r>
            <a:r>
              <a:rPr lang="en-US" sz="1400" err="1">
                <a:latin typeface="Dressmann Sans" pitchFamily="2" charset="0"/>
              </a:rPr>
              <a:t>bedre</a:t>
            </a:r>
            <a:r>
              <a:rPr lang="en-US" sz="1400">
                <a:latin typeface="Dressmann Sans" pitchFamily="2" charset="0"/>
              </a:rPr>
              <a:t> </a:t>
            </a:r>
            <a:r>
              <a:rPr lang="en-US" sz="1400" err="1">
                <a:latin typeface="Dressmann Sans" pitchFamily="2" charset="0"/>
              </a:rPr>
              <a:t>beskrivelser</a:t>
            </a:r>
            <a:r>
              <a:rPr lang="en-US" sz="1400">
                <a:latin typeface="Dressmann Sans" pitchFamily="2" charset="0"/>
              </a:rPr>
              <a:t> av </a:t>
            </a:r>
            <a:r>
              <a:rPr lang="en-US" sz="1400" err="1">
                <a:latin typeface="Dressmann Sans" pitchFamily="2" charset="0"/>
              </a:rPr>
              <a:t>hvordan</a:t>
            </a:r>
            <a:r>
              <a:rPr lang="en-US" sz="1400">
                <a:latin typeface="Dressmann Sans" pitchFamily="2" charset="0"/>
              </a:rPr>
              <a:t> </a:t>
            </a:r>
            <a:r>
              <a:rPr lang="en-US" sz="1400" err="1">
                <a:latin typeface="Dressmann Sans" pitchFamily="2" charset="0"/>
              </a:rPr>
              <a:t>passformen</a:t>
            </a:r>
            <a:r>
              <a:rPr lang="en-US" sz="1400">
                <a:latin typeface="Dressmann Sans" pitchFamily="2" charset="0"/>
              </a:rPr>
              <a:t> er, og </a:t>
            </a:r>
            <a:r>
              <a:rPr lang="en-US" sz="1400" err="1">
                <a:latin typeface="Dressmann Sans" pitchFamily="2" charset="0"/>
              </a:rPr>
              <a:t>hvorfor</a:t>
            </a:r>
            <a:r>
              <a:rPr lang="en-US" sz="1400">
                <a:latin typeface="Dressmann Sans" pitchFamily="2" charset="0"/>
              </a:rPr>
              <a:t> </a:t>
            </a:r>
            <a:r>
              <a:rPr lang="en-US" sz="1400" err="1">
                <a:latin typeface="Dressmann Sans" pitchFamily="2" charset="0"/>
              </a:rPr>
              <a:t>velge</a:t>
            </a:r>
            <a:r>
              <a:rPr lang="en-US" sz="1400">
                <a:latin typeface="Dressmann Sans" pitchFamily="2" charset="0"/>
              </a:rPr>
              <a:t> </a:t>
            </a:r>
            <a:r>
              <a:rPr lang="en-US" sz="1400" err="1">
                <a:latin typeface="Dressmann Sans" pitchFamily="2" charset="0"/>
              </a:rPr>
              <a:t>oss</a:t>
            </a:r>
            <a:r>
              <a:rPr lang="en-US" sz="1400">
                <a:latin typeface="Dressmann Sans" pitchFamily="2" charset="0"/>
              </a:rPr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Dressmann Sans" pitchFamily="2" charset="0"/>
              </a:rPr>
              <a:t>Jobbe </a:t>
            </a:r>
            <a:r>
              <a:rPr lang="en-US" sz="1400" err="1">
                <a:latin typeface="Dressmann Sans" pitchFamily="2" charset="0"/>
              </a:rPr>
              <a:t>videre</a:t>
            </a:r>
            <a:r>
              <a:rPr lang="en-US" sz="1400">
                <a:latin typeface="Dressmann Sans" pitchFamily="2" charset="0"/>
              </a:rPr>
              <a:t> med å </a:t>
            </a:r>
            <a:r>
              <a:rPr lang="en-US" sz="1400" err="1">
                <a:latin typeface="Dressmann Sans" pitchFamily="2" charset="0"/>
              </a:rPr>
              <a:t>sikre</a:t>
            </a:r>
            <a:r>
              <a:rPr lang="en-US" sz="1400">
                <a:latin typeface="Dressmann Sans" pitchFamily="2" charset="0"/>
              </a:rPr>
              <a:t> </a:t>
            </a:r>
            <a:r>
              <a:rPr lang="en-US" sz="1400" err="1">
                <a:latin typeface="Dressmann Sans" pitchFamily="2" charset="0"/>
              </a:rPr>
              <a:t>passformene</a:t>
            </a:r>
            <a:r>
              <a:rPr lang="en-US" sz="1400">
                <a:latin typeface="Dressmann Sans" pitchFamily="2" charset="0"/>
              </a:rPr>
              <a:t> for de </a:t>
            </a:r>
            <a:r>
              <a:rPr lang="en-US" sz="1400" err="1">
                <a:latin typeface="Dressmann Sans" pitchFamily="2" charset="0"/>
              </a:rPr>
              <a:t>større</a:t>
            </a:r>
            <a:r>
              <a:rPr lang="en-US" sz="1400">
                <a:latin typeface="Dressmann Sans" pitchFamily="2" charset="0"/>
              </a:rPr>
              <a:t> </a:t>
            </a:r>
            <a:r>
              <a:rPr lang="en-US" sz="1400" err="1">
                <a:latin typeface="Dressmann Sans" pitchFamily="2" charset="0"/>
              </a:rPr>
              <a:t>størrelsene</a:t>
            </a:r>
            <a:r>
              <a:rPr lang="en-US" sz="1400">
                <a:latin typeface="Dressmann Sans" pitchFamily="2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err="1">
                <a:latin typeface="Dressmann Sans" pitchFamily="2" charset="0"/>
              </a:rPr>
              <a:t>Sikre</a:t>
            </a:r>
            <a:r>
              <a:rPr lang="en-US" sz="1400">
                <a:latin typeface="Dressmann Sans" pitchFamily="2" charset="0"/>
              </a:rPr>
              <a:t> </a:t>
            </a:r>
            <a:r>
              <a:rPr lang="en-US" sz="1400" err="1">
                <a:latin typeface="Dressmann Sans" pitchFamily="2" charset="0"/>
              </a:rPr>
              <a:t>tidligere</a:t>
            </a:r>
            <a:r>
              <a:rPr lang="en-US" sz="1400">
                <a:latin typeface="Dressmann Sans" pitchFamily="2" charset="0"/>
              </a:rPr>
              <a:t> </a:t>
            </a:r>
            <a:r>
              <a:rPr lang="en-US" sz="1400" err="1">
                <a:latin typeface="Dressmann Sans" pitchFamily="2" charset="0"/>
              </a:rPr>
              <a:t>innganger</a:t>
            </a:r>
            <a:r>
              <a:rPr lang="en-US" sz="1400">
                <a:latin typeface="Dressmann Sans" pitchFamily="2" charset="0"/>
              </a:rPr>
              <a:t> for XL-</a:t>
            </a:r>
            <a:r>
              <a:rPr lang="en-US" sz="1400" err="1">
                <a:latin typeface="Dressmann Sans" pitchFamily="2" charset="0"/>
              </a:rPr>
              <a:t>vennlige</a:t>
            </a:r>
            <a:r>
              <a:rPr lang="en-US" sz="1400">
                <a:latin typeface="Dressmann Sans" pitchFamily="2" charset="0"/>
              </a:rPr>
              <a:t> </a:t>
            </a:r>
            <a:r>
              <a:rPr lang="en-US" sz="1400" err="1">
                <a:latin typeface="Dressmann Sans" pitchFamily="2" charset="0"/>
              </a:rPr>
              <a:t>plagg</a:t>
            </a:r>
            <a:r>
              <a:rPr lang="en-US" sz="1400">
                <a:latin typeface="Dressmann Sans" pitchFamily="2" charset="0"/>
              </a:rPr>
              <a:t> </a:t>
            </a:r>
            <a:r>
              <a:rPr lang="en-US" sz="1400" err="1">
                <a:latin typeface="Dressmann Sans" pitchFamily="2" charset="0"/>
              </a:rPr>
              <a:t>som</a:t>
            </a:r>
            <a:r>
              <a:rPr lang="en-US" sz="1400">
                <a:latin typeface="Dressmann Sans" pitchFamily="2" charset="0"/>
              </a:rPr>
              <a:t> shorts, pique og </a:t>
            </a:r>
            <a:r>
              <a:rPr lang="en-US" sz="1400" err="1">
                <a:latin typeface="Dressmann Sans" pitchFamily="2" charset="0"/>
              </a:rPr>
              <a:t>lignende</a:t>
            </a:r>
            <a:endParaRPr lang="en-US" sz="1400">
              <a:latin typeface="Dressmann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Dressmann Sans" pitchFamily="2" charset="0"/>
              </a:rPr>
              <a:t>Ha et </a:t>
            </a:r>
            <a:r>
              <a:rPr lang="en-US" sz="1400" err="1">
                <a:latin typeface="Dressmann Sans" pitchFamily="2" charset="0"/>
              </a:rPr>
              <a:t>godt</a:t>
            </a:r>
            <a:r>
              <a:rPr lang="en-US" sz="1400">
                <a:latin typeface="Dressmann Sans" pitchFamily="2" charset="0"/>
              </a:rPr>
              <a:t> og </a:t>
            </a:r>
            <a:r>
              <a:rPr lang="en-US" sz="1400" err="1">
                <a:latin typeface="Dressmann Sans" pitchFamily="2" charset="0"/>
              </a:rPr>
              <a:t>ekstra</a:t>
            </a:r>
            <a:r>
              <a:rPr lang="en-US" sz="1400">
                <a:latin typeface="Dressmann Sans" pitchFamily="2" charset="0"/>
              </a:rPr>
              <a:t> </a:t>
            </a:r>
            <a:r>
              <a:rPr lang="en-US" sz="1400" err="1">
                <a:latin typeface="Dressmann Sans" pitchFamily="2" charset="0"/>
              </a:rPr>
              <a:t>utvalg</a:t>
            </a:r>
            <a:r>
              <a:rPr lang="en-US" sz="1400">
                <a:latin typeface="Dressmann Sans" pitchFamily="2" charset="0"/>
              </a:rPr>
              <a:t> </a:t>
            </a:r>
            <a:r>
              <a:rPr lang="en-US" sz="1400" err="1">
                <a:latin typeface="Dressmann Sans" pitchFamily="2" charset="0"/>
              </a:rPr>
              <a:t>på</a:t>
            </a:r>
            <a:r>
              <a:rPr lang="en-US" sz="1400">
                <a:latin typeface="Dressmann Sans" pitchFamily="2" charset="0"/>
              </a:rPr>
              <a:t> t-shirts og sweat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err="1">
                <a:latin typeface="Dressmann Sans" pitchFamily="2" charset="0"/>
              </a:rPr>
              <a:t>Vurdere</a:t>
            </a:r>
            <a:r>
              <a:rPr lang="en-US" sz="1400">
                <a:latin typeface="Dressmann Sans" pitchFamily="2" charset="0"/>
              </a:rPr>
              <a:t> 7-9XL for </a:t>
            </a:r>
            <a:r>
              <a:rPr lang="en-US" sz="1400" err="1">
                <a:latin typeface="Dressmann Sans" pitchFamily="2" charset="0"/>
              </a:rPr>
              <a:t>fysisk</a:t>
            </a:r>
            <a:r>
              <a:rPr lang="en-US" sz="1400">
                <a:latin typeface="Dressmann Sans" pitchFamily="2" charset="0"/>
              </a:rPr>
              <a:t> </a:t>
            </a:r>
            <a:r>
              <a:rPr lang="en-US" sz="1400" err="1">
                <a:latin typeface="Dressmann Sans" pitchFamily="2" charset="0"/>
              </a:rPr>
              <a:t>butikk</a:t>
            </a:r>
            <a:endParaRPr lang="en-US" sz="1400">
              <a:latin typeface="Dressmann Sans" pitchFamily="2" charset="0"/>
            </a:endParaRPr>
          </a:p>
          <a:p>
            <a:endParaRPr lang="en-US" sz="1400">
              <a:latin typeface="Dressmann Sans" pitchFamily="2" charset="0"/>
            </a:endParaRPr>
          </a:p>
          <a:p>
            <a:endParaRPr lang="en-US" sz="1400">
              <a:latin typeface="Dressmann Sans" pitchFamily="2" charset="0"/>
            </a:endParaRPr>
          </a:p>
          <a:p>
            <a:endParaRPr lang="en-US">
              <a:latin typeface="Dressmann Sans" pitchFamily="2" charset="0"/>
            </a:endParaRPr>
          </a:p>
          <a:p>
            <a:endParaRPr lang="en-US">
              <a:latin typeface="Dressmann Sans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B92D2A-35A5-0B7D-8816-72FF24C0ED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08"/>
          <a:stretch>
            <a:fillRect/>
          </a:stretch>
        </p:blipFill>
        <p:spPr>
          <a:xfrm>
            <a:off x="7193762" y="83877"/>
            <a:ext cx="4879570" cy="48244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348CE5F-0F39-3552-683C-C209A1BA54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61" y="3595302"/>
            <a:ext cx="7046618" cy="304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474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6488D0-D24F-8681-C8F0-E07820E395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2666" y="881381"/>
            <a:ext cx="8066667" cy="50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1447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B8D50A7-8B1C-D35C-1160-715F0A976E19}"/>
              </a:ext>
            </a:extLst>
          </p:cNvPr>
          <p:cNvSpPr txBox="1"/>
          <p:nvPr/>
        </p:nvSpPr>
        <p:spPr>
          <a:xfrm>
            <a:off x="0" y="954947"/>
            <a:ext cx="12192000" cy="395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>
                <a:latin typeface="Dressmann Slab Bold" pitchFamily="2" charset="0"/>
              </a:rPr>
              <a:t>XL</a:t>
            </a:r>
          </a:p>
          <a:p>
            <a:pPr algn="ctr"/>
            <a:r>
              <a:rPr lang="en-US" sz="8800">
                <a:latin typeface="Dressmann Slab Bold" pitchFamily="2" charset="0"/>
              </a:rPr>
              <a:t>+</a:t>
            </a:r>
          </a:p>
          <a:p>
            <a:pPr algn="ctr"/>
            <a:r>
              <a:rPr lang="en-US" sz="7500">
                <a:latin typeface="Dressmann Slab Bold" pitchFamily="2" charset="0"/>
              </a:rPr>
              <a:t>DRESSMANN TALL</a:t>
            </a:r>
          </a:p>
        </p:txBody>
      </p:sp>
    </p:spTree>
    <p:extLst>
      <p:ext uri="{BB962C8B-B14F-4D97-AF65-F5344CB8AC3E}">
        <p14:creationId xmlns:p14="http://schemas.microsoft.com/office/powerpoint/2010/main" val="42713863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0352" y="347472"/>
            <a:ext cx="10881360" cy="43891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3100" b="1">
                <a:solidFill>
                  <a:srgbClr val="000000"/>
                </a:solidFill>
                <a:latin typeface="Dressmann Sans"/>
              </a:rPr>
              <a:t>Tall sizes: underbetjent nisje med høy lojalitet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77824"/>
            <a:ext cx="10652760" cy="43891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800" b="0">
                <a:solidFill>
                  <a:srgbClr val="262626"/>
                </a:solidFill>
                <a:latin typeface="Dressmann Sans"/>
              </a:rPr>
              <a:t>Høye/slanke menn faller ofte mellom bredde og lengde — og blir lojale når fit’en endelig sitter.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44752"/>
            <a:ext cx="2103120" cy="5029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2724912" y="1463040"/>
            <a:ext cx="8732520" cy="16459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66928" y="1792224"/>
            <a:ext cx="3886200" cy="292608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800" b="1">
                <a:solidFill>
                  <a:srgbClr val="000000"/>
                </a:solidFill>
                <a:latin typeface="Dressmann Sans"/>
              </a:rPr>
              <a:t>Markedssignal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2212848"/>
            <a:ext cx="1828800" cy="53035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4000" b="1">
                <a:solidFill>
                  <a:srgbClr val="FF0000"/>
                </a:solidFill>
                <a:latin typeface="Dressmann Sans"/>
              </a:rPr>
              <a:t>5–6 %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59152" y="2153412"/>
            <a:ext cx="2121408" cy="493776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550" b="0">
                <a:solidFill>
                  <a:srgbClr val="262626"/>
                </a:solidFill>
                <a:latin typeface="Dressmann Sans"/>
              </a:rPr>
              <a:t>global CAGR </a:t>
            </a:r>
            <a:r>
              <a:rPr sz="1550" b="0" err="1">
                <a:solidFill>
                  <a:srgbClr val="262626"/>
                </a:solidFill>
                <a:latin typeface="Dressmann Sans"/>
              </a:rPr>
              <a:t>i</a:t>
            </a:r>
            <a:r>
              <a:rPr sz="1550" b="0">
                <a:solidFill>
                  <a:srgbClr val="262626"/>
                </a:solidFill>
                <a:latin typeface="Dressmann Sans"/>
              </a:rPr>
              <a:t> big &amp; tall-</a:t>
            </a:r>
            <a:r>
              <a:rPr sz="1550" b="0" err="1">
                <a:solidFill>
                  <a:srgbClr val="262626"/>
                </a:solidFill>
                <a:latin typeface="Dressmann Sans"/>
              </a:rPr>
              <a:t>markedet</a:t>
            </a:r>
            <a:r>
              <a:rPr lang="en-US" sz="1550" b="0">
                <a:solidFill>
                  <a:srgbClr val="262626"/>
                </a:solidFill>
                <a:latin typeface="Dressmann Sans"/>
              </a:rPr>
              <a:t> (</a:t>
            </a:r>
            <a:r>
              <a:rPr lang="en-US" sz="1550" b="0" err="1">
                <a:solidFill>
                  <a:srgbClr val="262626"/>
                </a:solidFill>
                <a:latin typeface="Dressmann Sans"/>
              </a:rPr>
              <a:t>gj.snit</a:t>
            </a:r>
            <a:endParaRPr lang="en-US" sz="1550" b="0">
              <a:solidFill>
                <a:srgbClr val="262626"/>
              </a:solidFill>
              <a:latin typeface="Dressmann Sans"/>
            </a:endParaRPr>
          </a:p>
          <a:p>
            <a:pPr algn="l"/>
            <a:r>
              <a:rPr lang="en-US" sz="1550" err="1">
                <a:solidFill>
                  <a:srgbClr val="262626"/>
                </a:solidFill>
                <a:latin typeface="Dressmann Sans"/>
              </a:rPr>
              <a:t>årlig</a:t>
            </a:r>
            <a:r>
              <a:rPr lang="en-US" sz="1550">
                <a:solidFill>
                  <a:srgbClr val="262626"/>
                </a:solidFill>
                <a:latin typeface="Dressmann Sans"/>
              </a:rPr>
              <a:t> </a:t>
            </a:r>
            <a:r>
              <a:rPr lang="en-US" sz="1550" err="1">
                <a:solidFill>
                  <a:srgbClr val="262626"/>
                </a:solidFill>
                <a:latin typeface="Dressmann Sans"/>
              </a:rPr>
              <a:t>vekst</a:t>
            </a:r>
            <a:r>
              <a:rPr lang="en-US" sz="1550">
                <a:solidFill>
                  <a:srgbClr val="262626"/>
                </a:solidFill>
                <a:latin typeface="Dressmann Sans"/>
              </a:rPr>
              <a:t>)</a:t>
            </a:r>
            <a:endParaRPr sz="1550" b="0">
              <a:solidFill>
                <a:srgbClr val="262626"/>
              </a:solidFill>
              <a:latin typeface="Dressmann San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85216" y="2962656"/>
            <a:ext cx="3840480" cy="13716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66928" y="3200400"/>
            <a:ext cx="3840480" cy="585216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700" b="0">
                <a:solidFill>
                  <a:srgbClr val="262626"/>
                </a:solidFill>
                <a:latin typeface="Dressmann Sans"/>
              </a:rPr>
              <a:t>“Tall” er mindre utviklet enn big sizes — særlig i mainstream retail.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85216" y="3986784"/>
            <a:ext cx="3840480" cy="13716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66928" y="4251960"/>
            <a:ext cx="3566160" cy="219456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450" b="1">
                <a:solidFill>
                  <a:srgbClr val="585858"/>
                </a:solidFill>
                <a:latin typeface="Dressmann Sans"/>
              </a:rPr>
              <a:t>Foreslått konsept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6928" y="4572000"/>
            <a:ext cx="3913632" cy="640080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2200" b="1">
                <a:solidFill>
                  <a:srgbClr val="000000"/>
                </a:solidFill>
                <a:latin typeface="Dressmann Sans"/>
              </a:rPr>
              <a:t>Dressmann Tall Essentials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6928" y="5285232"/>
            <a:ext cx="3886200" cy="39319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500" b="0" err="1">
                <a:solidFill>
                  <a:srgbClr val="262626"/>
                </a:solidFill>
                <a:latin typeface="Dressmann Sans"/>
              </a:rPr>
              <a:t>Lengdejusterte</a:t>
            </a:r>
            <a:r>
              <a:rPr sz="1500" b="0">
                <a:solidFill>
                  <a:srgbClr val="262626"/>
                </a:solidFill>
                <a:latin typeface="Dressmann Sans"/>
              </a:rPr>
              <a:t> </a:t>
            </a:r>
            <a:r>
              <a:rPr sz="1500" b="0" err="1">
                <a:solidFill>
                  <a:srgbClr val="262626"/>
                </a:solidFill>
                <a:latin typeface="Dressmann Sans"/>
              </a:rPr>
              <a:t>helter</a:t>
            </a:r>
            <a:r>
              <a:rPr sz="1500" b="0">
                <a:solidFill>
                  <a:srgbClr val="262626"/>
                </a:solidFill>
                <a:latin typeface="Dressmann Sans"/>
              </a:rPr>
              <a:t>: jeans, </a:t>
            </a:r>
            <a:r>
              <a:rPr sz="1500" b="0" err="1">
                <a:solidFill>
                  <a:srgbClr val="262626"/>
                </a:solidFill>
                <a:latin typeface="Dressmann Sans"/>
              </a:rPr>
              <a:t>skjorter</a:t>
            </a:r>
            <a:r>
              <a:rPr sz="1500" b="0">
                <a:solidFill>
                  <a:srgbClr val="262626"/>
                </a:solidFill>
                <a:latin typeface="Dressmann Sans"/>
              </a:rPr>
              <a:t>, </a:t>
            </a:r>
            <a:endParaRPr lang="en-US" sz="1500" b="0">
              <a:solidFill>
                <a:srgbClr val="262626"/>
              </a:solidFill>
              <a:latin typeface="Dressmann Sans"/>
            </a:endParaRPr>
          </a:p>
          <a:p>
            <a:pPr algn="l"/>
            <a:r>
              <a:rPr sz="1500" b="0">
                <a:solidFill>
                  <a:srgbClr val="262626"/>
                </a:solidFill>
                <a:latin typeface="Dressmann Sans"/>
              </a:rPr>
              <a:t>t-shirts, knitwear</a:t>
            </a:r>
            <a:r>
              <a:rPr lang="en-US" sz="1500" b="0">
                <a:solidFill>
                  <a:srgbClr val="262626"/>
                </a:solidFill>
                <a:latin typeface="Dressmann Sans"/>
              </a:rPr>
              <a:t>, dresser</a:t>
            </a:r>
            <a:r>
              <a:rPr sz="1500" b="0">
                <a:solidFill>
                  <a:srgbClr val="262626"/>
                </a:solidFill>
                <a:latin typeface="Dressmann Sans"/>
              </a:rPr>
              <a:t> og </a:t>
            </a:r>
            <a:r>
              <a:rPr sz="1500" b="0" err="1">
                <a:solidFill>
                  <a:srgbClr val="262626"/>
                </a:solidFill>
                <a:latin typeface="Dressmann Sans"/>
              </a:rPr>
              <a:t>blazere</a:t>
            </a:r>
            <a:r>
              <a:rPr sz="1500" b="0">
                <a:solidFill>
                  <a:srgbClr val="262626"/>
                </a:solidFill>
                <a:latin typeface="Dressmann Sans"/>
              </a:rPr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718304" y="1773936"/>
            <a:ext cx="50292" cy="37673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001768" y="1709928"/>
            <a:ext cx="566928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800" b="1">
                <a:solidFill>
                  <a:srgbClr val="FF0000"/>
                </a:solidFill>
                <a:latin typeface="Dressmann Sans"/>
              </a:rPr>
              <a:t>01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14416" y="1700784"/>
            <a:ext cx="5303520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en-US" sz="1700" b="1" err="1">
                <a:solidFill>
                  <a:srgbClr val="000000"/>
                </a:solidFill>
                <a:latin typeface="Dressmann Sans"/>
              </a:rPr>
              <a:t>Forsterke</a:t>
            </a:r>
            <a:endParaRPr sz="1700" b="1">
              <a:solidFill>
                <a:srgbClr val="000000"/>
              </a:solidFill>
              <a:latin typeface="Dressmann San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14416" y="2011680"/>
            <a:ext cx="5376672" cy="39319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en-US" sz="1450" b="0" err="1">
                <a:solidFill>
                  <a:srgbClr val="262626"/>
                </a:solidFill>
                <a:latin typeface="Dressmann Sans"/>
              </a:rPr>
              <a:t>Bygge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videre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på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det vi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kan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best – essentials/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bestselgere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, men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jobbe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mer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med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passform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for å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treffe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lange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,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slanke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menn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,</a:t>
            </a:r>
            <a:endParaRPr sz="1450" b="0">
              <a:solidFill>
                <a:srgbClr val="262626"/>
              </a:solidFill>
              <a:latin typeface="Dressmann San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614416" y="2523744"/>
            <a:ext cx="5166360" cy="9144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5001768" y="2615184"/>
            <a:ext cx="566928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800" b="1">
                <a:solidFill>
                  <a:srgbClr val="FF0000"/>
                </a:solidFill>
                <a:latin typeface="Dressmann Sans"/>
              </a:rPr>
              <a:t>02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14416" y="2606040"/>
            <a:ext cx="5303520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en-US" sz="1700" b="1" err="1">
                <a:solidFill>
                  <a:srgbClr val="000000"/>
                </a:solidFill>
                <a:latin typeface="Dressmann Sans"/>
              </a:rPr>
              <a:t>Få</a:t>
            </a:r>
            <a:r>
              <a:rPr lang="en-US" sz="1700" b="1">
                <a:solidFill>
                  <a:srgbClr val="000000"/>
                </a:solidFill>
                <a:latin typeface="Dressmann Sans"/>
              </a:rPr>
              <a:t> </a:t>
            </a:r>
            <a:r>
              <a:rPr lang="en-US" sz="1700" b="1" err="1">
                <a:solidFill>
                  <a:srgbClr val="000000"/>
                </a:solidFill>
                <a:latin typeface="Dressmann Sans"/>
              </a:rPr>
              <a:t>aktører</a:t>
            </a:r>
            <a:endParaRPr sz="1700" b="1">
              <a:solidFill>
                <a:srgbClr val="000000"/>
              </a:solidFill>
              <a:latin typeface="Dressmann San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614416" y="2852694"/>
            <a:ext cx="5376672" cy="39319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450" b="0" err="1">
                <a:solidFill>
                  <a:srgbClr val="262626"/>
                </a:solidFill>
                <a:latin typeface="Dressmann Sans"/>
              </a:rPr>
              <a:t>Spesialister</a:t>
            </a:r>
            <a:r>
              <a:rPr sz="1450" b="0">
                <a:solidFill>
                  <a:srgbClr val="262626"/>
                </a:solidFill>
                <a:latin typeface="Dressmann Sans"/>
              </a:rPr>
              <a:t> </a:t>
            </a:r>
            <a:r>
              <a:rPr sz="1450" b="0" err="1">
                <a:solidFill>
                  <a:srgbClr val="262626"/>
                </a:solidFill>
                <a:latin typeface="Dressmann Sans"/>
              </a:rPr>
              <a:t>finnes</a:t>
            </a:r>
            <a:r>
              <a:rPr sz="1450" b="0">
                <a:solidFill>
                  <a:srgbClr val="262626"/>
                </a:solidFill>
                <a:latin typeface="Dressmann Sans"/>
              </a:rPr>
              <a:t>, men </a:t>
            </a:r>
            <a:r>
              <a:rPr sz="1450" b="0" err="1">
                <a:solidFill>
                  <a:srgbClr val="262626"/>
                </a:solidFill>
                <a:latin typeface="Dressmann Sans"/>
              </a:rPr>
              <a:t>få</a:t>
            </a:r>
            <a:r>
              <a:rPr sz="1450" b="0">
                <a:solidFill>
                  <a:srgbClr val="262626"/>
                </a:solidFill>
                <a:latin typeface="Dressmann Sans"/>
              </a:rPr>
              <a:t> brede </a:t>
            </a:r>
            <a:r>
              <a:rPr sz="1450" b="0" err="1">
                <a:solidFill>
                  <a:srgbClr val="262626"/>
                </a:solidFill>
                <a:latin typeface="Dressmann Sans"/>
              </a:rPr>
              <a:t>aktører</a:t>
            </a:r>
            <a:r>
              <a:rPr sz="1450" b="0">
                <a:solidFill>
                  <a:srgbClr val="262626"/>
                </a:solidFill>
                <a:latin typeface="Dressmann Sans"/>
              </a:rPr>
              <a:t> </a:t>
            </a:r>
            <a:r>
              <a:rPr sz="1450" b="0" err="1">
                <a:solidFill>
                  <a:srgbClr val="262626"/>
                </a:solidFill>
                <a:latin typeface="Dressmann Sans"/>
              </a:rPr>
              <a:t>eier</a:t>
            </a:r>
            <a:r>
              <a:rPr sz="1450" b="0">
                <a:solidFill>
                  <a:srgbClr val="262626"/>
                </a:solidFill>
                <a:latin typeface="Dressmann Sans"/>
              </a:rPr>
              <a:t> “tall” </a:t>
            </a:r>
            <a:r>
              <a:rPr sz="1450" b="0" err="1">
                <a:solidFill>
                  <a:srgbClr val="262626"/>
                </a:solidFill>
                <a:latin typeface="Dressmann Sans"/>
              </a:rPr>
              <a:t>tydelig</a:t>
            </a:r>
            <a:r>
              <a:rPr sz="1450" b="0">
                <a:solidFill>
                  <a:srgbClr val="262626"/>
                </a:solidFill>
                <a:latin typeface="Dressmann Sans"/>
              </a:rPr>
              <a:t> og </a:t>
            </a:r>
            <a:r>
              <a:rPr sz="1450" b="0" err="1">
                <a:solidFill>
                  <a:srgbClr val="262626"/>
                </a:solidFill>
                <a:latin typeface="Dressmann Sans"/>
              </a:rPr>
              <a:t>systematisk</a:t>
            </a:r>
            <a:r>
              <a:rPr sz="1450" b="0">
                <a:solidFill>
                  <a:srgbClr val="262626"/>
                </a:solidFill>
                <a:latin typeface="Dressmann Sans"/>
              </a:rPr>
              <a:t>.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(Medium Tall – lite,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norsk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merke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som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nå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tjener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penger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)</a:t>
            </a:r>
            <a:endParaRPr sz="1450" b="0">
              <a:solidFill>
                <a:srgbClr val="262626"/>
              </a:solidFill>
              <a:latin typeface="Dressmann San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614416" y="3429000"/>
            <a:ext cx="5166360" cy="9144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5001768" y="3520440"/>
            <a:ext cx="566928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800" b="1">
                <a:solidFill>
                  <a:srgbClr val="FF0000"/>
                </a:solidFill>
                <a:latin typeface="Dressmann Sans"/>
              </a:rPr>
              <a:t>03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14416" y="3511296"/>
            <a:ext cx="5303520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en-US" sz="1700" b="1" err="1">
                <a:solidFill>
                  <a:srgbClr val="000000"/>
                </a:solidFill>
                <a:latin typeface="Dressmann Sans"/>
              </a:rPr>
              <a:t>Naturlig</a:t>
            </a:r>
            <a:r>
              <a:rPr sz="1700" b="1">
                <a:solidFill>
                  <a:srgbClr val="000000"/>
                </a:solidFill>
                <a:latin typeface="Dressmann Sans"/>
              </a:rPr>
              <a:t> Dressmann-</a:t>
            </a:r>
            <a:r>
              <a:rPr lang="en-US" sz="1700" b="1" err="1">
                <a:solidFill>
                  <a:srgbClr val="000000"/>
                </a:solidFill>
                <a:latin typeface="Dressmann Sans"/>
              </a:rPr>
              <a:t>fordel</a:t>
            </a:r>
            <a:endParaRPr sz="1700" b="1">
              <a:solidFill>
                <a:srgbClr val="000000"/>
              </a:solidFill>
              <a:latin typeface="Dressmann San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614416" y="3822191"/>
            <a:ext cx="5376672" cy="39319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en-US" sz="1450" b="0">
                <a:solidFill>
                  <a:srgbClr val="262626"/>
                </a:solidFill>
                <a:latin typeface="Dressmann Sans"/>
              </a:rPr>
              <a:t>Vi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har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etablert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oss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på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DMXL, DM Tall er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en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naturlig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forsterking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av å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være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for alle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menn</a:t>
            </a:r>
            <a:endParaRPr sz="1450" b="0">
              <a:solidFill>
                <a:srgbClr val="262626"/>
              </a:solidFill>
              <a:latin typeface="Dressmann San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614416" y="4334256"/>
            <a:ext cx="5166360" cy="9144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5001768" y="4425696"/>
            <a:ext cx="566928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800" b="1">
                <a:solidFill>
                  <a:srgbClr val="FF0000"/>
                </a:solidFill>
                <a:latin typeface="Dressmann Sans"/>
              </a:rPr>
              <a:t>04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14416" y="4416552"/>
            <a:ext cx="5303520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700" b="1">
                <a:solidFill>
                  <a:srgbClr val="000000"/>
                </a:solidFill>
                <a:latin typeface="Dressmann Sans"/>
              </a:rPr>
              <a:t>Lavere kompleksitet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14416" y="4727448"/>
            <a:ext cx="5376672" cy="39319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450" b="0">
                <a:solidFill>
                  <a:srgbClr val="262626"/>
                </a:solidFill>
                <a:latin typeface="Dressmann Sans"/>
              </a:rPr>
              <a:t>Kan </a:t>
            </a:r>
            <a:r>
              <a:rPr sz="1450" b="0" err="1">
                <a:solidFill>
                  <a:srgbClr val="262626"/>
                </a:solidFill>
                <a:latin typeface="Dressmann Sans"/>
              </a:rPr>
              <a:t>bygges</a:t>
            </a:r>
            <a:r>
              <a:rPr sz="1450" b="0">
                <a:solidFill>
                  <a:srgbClr val="262626"/>
                </a:solidFill>
                <a:latin typeface="Dressmann Sans"/>
              </a:rPr>
              <a:t> </a:t>
            </a:r>
            <a:r>
              <a:rPr sz="1450" b="0" err="1">
                <a:solidFill>
                  <a:srgbClr val="262626"/>
                </a:solidFill>
                <a:latin typeface="Dressmann Sans"/>
              </a:rPr>
              <a:t>på</a:t>
            </a:r>
            <a:r>
              <a:rPr sz="1450" b="0">
                <a:solidFill>
                  <a:srgbClr val="262626"/>
                </a:solidFill>
                <a:latin typeface="Dressmann Sans"/>
              </a:rPr>
              <a:t> </a:t>
            </a:r>
            <a:r>
              <a:rPr sz="1450" b="0" err="1">
                <a:solidFill>
                  <a:srgbClr val="262626"/>
                </a:solidFill>
                <a:latin typeface="Dressmann Sans"/>
              </a:rPr>
              <a:t>eksisterende</a:t>
            </a:r>
            <a:r>
              <a:rPr sz="1450" b="0">
                <a:solidFill>
                  <a:srgbClr val="262626"/>
                </a:solidFill>
                <a:latin typeface="Dressmann Sans"/>
              </a:rPr>
              <a:t> </a:t>
            </a:r>
            <a:r>
              <a:rPr sz="1450" b="0" err="1">
                <a:solidFill>
                  <a:srgbClr val="262626"/>
                </a:solidFill>
                <a:latin typeface="Dressmann Sans"/>
              </a:rPr>
              <a:t>produkter</a:t>
            </a:r>
            <a:r>
              <a:rPr sz="1450" b="0">
                <a:solidFill>
                  <a:srgbClr val="262626"/>
                </a:solidFill>
                <a:latin typeface="Dressmann Sans"/>
              </a:rPr>
              <a:t> med </a:t>
            </a:r>
            <a:r>
              <a:rPr sz="1450" b="0" err="1">
                <a:solidFill>
                  <a:srgbClr val="262626"/>
                </a:solidFill>
                <a:latin typeface="Dressmann Sans"/>
              </a:rPr>
              <a:t>ny</a:t>
            </a:r>
            <a:r>
              <a:rPr sz="1450" b="0">
                <a:solidFill>
                  <a:srgbClr val="262626"/>
                </a:solidFill>
                <a:latin typeface="Dressmann Sans"/>
              </a:rPr>
              <a:t> grading 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5897880"/>
            <a:ext cx="12192000" cy="62179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0" y="5870448"/>
            <a:ext cx="12191695" cy="5029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566928" y="5989320"/>
            <a:ext cx="11064240" cy="3657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700" b="0" err="1">
                <a:solidFill>
                  <a:srgbClr val="FFFFFF"/>
                </a:solidFill>
                <a:latin typeface="Dressmann Sans"/>
              </a:rPr>
              <a:t>Konklusjon</a:t>
            </a:r>
            <a:r>
              <a:rPr sz="1700" b="0">
                <a:solidFill>
                  <a:srgbClr val="FFFFFF"/>
                </a:solidFill>
                <a:latin typeface="Dressmann Sans"/>
              </a:rPr>
              <a:t>: </a:t>
            </a:r>
            <a:r>
              <a:rPr sz="1700" b="1">
                <a:solidFill>
                  <a:srgbClr val="FFFFFF"/>
                </a:solidFill>
                <a:latin typeface="Dressmann Sans"/>
              </a:rPr>
              <a:t>smart </a:t>
            </a:r>
            <a:r>
              <a:rPr sz="1700" b="1" err="1">
                <a:solidFill>
                  <a:srgbClr val="FFFFFF"/>
                </a:solidFill>
                <a:latin typeface="Dressmann Sans"/>
              </a:rPr>
              <a:t>nisje</a:t>
            </a:r>
            <a:r>
              <a:rPr sz="1700" b="1">
                <a:solidFill>
                  <a:srgbClr val="FFFFFF"/>
                </a:solidFill>
                <a:latin typeface="Dressmann Sans"/>
              </a:rPr>
              <a:t> å teste</a:t>
            </a:r>
            <a:r>
              <a:rPr lang="en-US" sz="1700" b="1">
                <a:solidFill>
                  <a:srgbClr val="FFFFFF"/>
                </a:solidFill>
                <a:latin typeface="Dressmann Sans"/>
              </a:rPr>
              <a:t> (vi </a:t>
            </a:r>
            <a:r>
              <a:rPr lang="en-US" sz="1700" b="1" err="1">
                <a:solidFill>
                  <a:srgbClr val="FFFFFF"/>
                </a:solidFill>
                <a:latin typeface="Dressmann Sans"/>
              </a:rPr>
              <a:t>har</a:t>
            </a:r>
            <a:r>
              <a:rPr lang="en-US" sz="1700" b="1">
                <a:solidFill>
                  <a:srgbClr val="FFFFFF"/>
                </a:solidFill>
                <a:latin typeface="Dressmann Sans"/>
              </a:rPr>
              <a:t> mange av </a:t>
            </a:r>
            <a:r>
              <a:rPr lang="en-US" sz="1700" b="1" err="1">
                <a:solidFill>
                  <a:srgbClr val="FFFFFF"/>
                </a:solidFill>
                <a:latin typeface="Dressmann Sans"/>
              </a:rPr>
              <a:t>produktene</a:t>
            </a:r>
            <a:r>
              <a:rPr lang="en-US" sz="1700" b="1">
                <a:solidFill>
                  <a:srgbClr val="FFFFFF"/>
                </a:solidFill>
                <a:latin typeface="Dressmann Sans"/>
              </a:rPr>
              <a:t> </a:t>
            </a:r>
            <a:r>
              <a:rPr lang="en-US" sz="1700" b="1" err="1">
                <a:solidFill>
                  <a:srgbClr val="FFFFFF"/>
                </a:solidFill>
                <a:latin typeface="Dressmann Sans"/>
              </a:rPr>
              <a:t>allerede</a:t>
            </a:r>
            <a:r>
              <a:rPr lang="en-US" sz="1700" b="1">
                <a:solidFill>
                  <a:srgbClr val="FFFFFF"/>
                </a:solidFill>
                <a:latin typeface="Dressmann Sans"/>
              </a:rPr>
              <a:t>)</a:t>
            </a:r>
            <a:r>
              <a:rPr sz="1700" b="0">
                <a:solidFill>
                  <a:srgbClr val="FFFFFF"/>
                </a:solidFill>
                <a:latin typeface="Dressmann Sans"/>
              </a:rPr>
              <a:t> —</a:t>
            </a:r>
            <a:r>
              <a:rPr lang="en-US" sz="1700" b="0">
                <a:solidFill>
                  <a:srgbClr val="FFFFFF"/>
                </a:solidFill>
                <a:latin typeface="Dressmann Sans"/>
              </a:rPr>
              <a:t> </a:t>
            </a:r>
            <a:r>
              <a:rPr lang="en-US" sz="1700" b="0" err="1">
                <a:solidFill>
                  <a:srgbClr val="FFFFFF"/>
                </a:solidFill>
                <a:latin typeface="Dressmann Sans"/>
              </a:rPr>
              <a:t>Forslag</a:t>
            </a:r>
            <a:r>
              <a:rPr lang="en-US" sz="1700" b="0">
                <a:solidFill>
                  <a:srgbClr val="FFFFFF"/>
                </a:solidFill>
                <a:latin typeface="Dressmann Sans"/>
              </a:rPr>
              <a:t> å </a:t>
            </a:r>
            <a:r>
              <a:rPr lang="en-US" sz="1700" b="0" err="1">
                <a:solidFill>
                  <a:srgbClr val="FFFFFF"/>
                </a:solidFill>
                <a:latin typeface="Dressmann Sans"/>
              </a:rPr>
              <a:t>lansere</a:t>
            </a:r>
            <a:r>
              <a:rPr lang="en-US" sz="1700" b="0">
                <a:solidFill>
                  <a:srgbClr val="FFFFFF"/>
                </a:solidFill>
                <a:latin typeface="Dressmann Sans"/>
              </a:rPr>
              <a:t> </a:t>
            </a:r>
            <a:r>
              <a:rPr lang="en-US" sz="1700" b="0" err="1">
                <a:solidFill>
                  <a:srgbClr val="FFFFFF"/>
                </a:solidFill>
                <a:latin typeface="Dressmann Sans"/>
              </a:rPr>
              <a:t>tydelig</a:t>
            </a:r>
            <a:r>
              <a:rPr lang="en-US" sz="1700" b="0">
                <a:solidFill>
                  <a:srgbClr val="FFFFFF"/>
                </a:solidFill>
                <a:latin typeface="Dressmann Sans"/>
              </a:rPr>
              <a:t> </a:t>
            </a:r>
            <a:r>
              <a:rPr lang="en-US" sz="1700" b="0" err="1">
                <a:solidFill>
                  <a:srgbClr val="FFFFFF"/>
                </a:solidFill>
                <a:latin typeface="Dressmann Sans"/>
              </a:rPr>
              <a:t>kategori</a:t>
            </a:r>
            <a:r>
              <a:rPr lang="en-US" sz="1700" b="0">
                <a:solidFill>
                  <a:srgbClr val="FFFFFF"/>
                </a:solidFill>
                <a:latin typeface="Dressmann Sans"/>
              </a:rPr>
              <a:t> </a:t>
            </a:r>
            <a:r>
              <a:rPr lang="en-US" sz="1700" b="0" err="1">
                <a:solidFill>
                  <a:srgbClr val="FFFFFF"/>
                </a:solidFill>
                <a:latin typeface="Dressmann Sans"/>
              </a:rPr>
              <a:t>på</a:t>
            </a:r>
            <a:r>
              <a:rPr lang="en-US" sz="1700" b="0">
                <a:solidFill>
                  <a:srgbClr val="FFFFFF"/>
                </a:solidFill>
                <a:latin typeface="Dressmann Sans"/>
              </a:rPr>
              <a:t> WEB</a:t>
            </a:r>
            <a:endParaRPr sz="1700" b="0">
              <a:solidFill>
                <a:srgbClr val="FFFFFF"/>
              </a:solidFill>
              <a:latin typeface="Dressmann Sans"/>
            </a:endParaRPr>
          </a:p>
        </p:txBody>
      </p:sp>
    </p:spTree>
    <p:extLst>
      <p:ext uri="{BB962C8B-B14F-4D97-AF65-F5344CB8AC3E}">
        <p14:creationId xmlns:p14="http://schemas.microsoft.com/office/powerpoint/2010/main" val="30272727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FAA4385-3056-40E9-CCC1-48B4445611FC}"/>
              </a:ext>
            </a:extLst>
          </p:cNvPr>
          <p:cNvSpPr txBox="1"/>
          <p:nvPr/>
        </p:nvSpPr>
        <p:spPr>
          <a:xfrm>
            <a:off x="3432175" y="340586"/>
            <a:ext cx="53276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9600">
                <a:latin typeface="Dressmann Slab Bold" pitchFamily="2" charset="0"/>
              </a:rPr>
              <a:t>YOU</a:t>
            </a:r>
            <a:r>
              <a:rPr lang="en-US" sz="9600">
                <a:latin typeface="Dressmann Slab Bold" pitchFamily="2" charset="0"/>
              </a:rPr>
              <a:t>NG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6BCB55-D77F-E7EA-118D-03C3A66DD5ED}"/>
              </a:ext>
            </a:extLst>
          </p:cNvPr>
          <p:cNvSpPr txBox="1"/>
          <p:nvPr/>
        </p:nvSpPr>
        <p:spPr>
          <a:xfrm>
            <a:off x="1075592" y="2536265"/>
            <a:ext cx="10040815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endParaRPr lang="en-US"/>
          </a:p>
          <a:p>
            <a:pPr>
              <a:buNone/>
            </a:pPr>
            <a:r>
              <a:rPr lang="en-US">
                <a:latin typeface="Dressmann Sans" pitchFamily="2" charset="0"/>
              </a:rPr>
              <a:t>Handler </a:t>
            </a:r>
            <a:r>
              <a:rPr lang="en-US" err="1">
                <a:latin typeface="Dressmann Sans" pitchFamily="2" charset="0"/>
              </a:rPr>
              <a:t>ikke</a:t>
            </a:r>
            <a:r>
              <a:rPr lang="en-US">
                <a:latin typeface="Dressmann Sans" pitchFamily="2" charset="0"/>
              </a:rPr>
              <a:t> bare om å </a:t>
            </a:r>
            <a:r>
              <a:rPr lang="en-US" err="1">
                <a:latin typeface="Dressmann Sans" pitchFamily="2" charset="0"/>
              </a:rPr>
              <a:t>forsøke</a:t>
            </a:r>
            <a:r>
              <a:rPr lang="en-US">
                <a:latin typeface="Dressmann Sans" pitchFamily="2" charset="0"/>
              </a:rPr>
              <a:t> å </a:t>
            </a:r>
            <a:r>
              <a:rPr lang="en-US" err="1">
                <a:latin typeface="Dressmann Sans" pitchFamily="2" charset="0"/>
              </a:rPr>
              <a:t>selge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klær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til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yngre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kunder</a:t>
            </a:r>
            <a:r>
              <a:rPr lang="en-US">
                <a:latin typeface="Dressmann Sans" pitchFamily="2" charset="0"/>
              </a:rPr>
              <a:t>, men like </a:t>
            </a:r>
            <a:r>
              <a:rPr lang="en-US" err="1">
                <a:latin typeface="Dressmann Sans" pitchFamily="2" charset="0"/>
              </a:rPr>
              <a:t>mye</a:t>
            </a:r>
            <a:r>
              <a:rPr lang="en-US">
                <a:latin typeface="Dressmann Sans" pitchFamily="2" charset="0"/>
              </a:rPr>
              <a:t> å </a:t>
            </a:r>
            <a:r>
              <a:rPr lang="en-US" err="1">
                <a:latin typeface="Dressmann Sans" pitchFamily="2" charset="0"/>
              </a:rPr>
              <a:t>flytte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merkevaren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nedover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i</a:t>
            </a:r>
            <a:r>
              <a:rPr lang="en-US">
                <a:latin typeface="Dressmann Sans" pitchFamily="2" charset="0"/>
              </a:rPr>
              <a:t> alder.</a:t>
            </a:r>
          </a:p>
          <a:p>
            <a:pPr>
              <a:buNone/>
            </a:pPr>
            <a:endParaRPr lang="en-US">
              <a:latin typeface="Dressmann Sans" pitchFamily="2" charset="0"/>
            </a:endParaRPr>
          </a:p>
          <a:p>
            <a:pPr>
              <a:buNone/>
            </a:pPr>
            <a:r>
              <a:rPr lang="en-US" err="1">
                <a:latin typeface="Dressmann Sans" pitchFamily="2" charset="0"/>
              </a:rPr>
              <a:t>På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denne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måten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kan</a:t>
            </a:r>
            <a:r>
              <a:rPr lang="en-US">
                <a:latin typeface="Dressmann Sans" pitchFamily="2" charset="0"/>
              </a:rPr>
              <a:t> vi </a:t>
            </a:r>
            <a:r>
              <a:rPr lang="en-US" err="1">
                <a:latin typeface="Dressmann Sans" pitchFamily="2" charset="0"/>
              </a:rPr>
              <a:t>bygge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en</a:t>
            </a:r>
            <a:r>
              <a:rPr lang="en-US">
                <a:latin typeface="Dressmann Sans" pitchFamily="2" charset="0"/>
              </a:rPr>
              <a:t> pipeline av </a:t>
            </a:r>
            <a:r>
              <a:rPr lang="en-US" err="1">
                <a:latin typeface="Dressmann Sans" pitchFamily="2" charset="0"/>
              </a:rPr>
              <a:t>fremtidige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kunder</a:t>
            </a:r>
            <a:r>
              <a:rPr lang="en-US">
                <a:latin typeface="Dressmann Sans" pitchFamily="2" charset="0"/>
              </a:rPr>
              <a:t>, </a:t>
            </a:r>
            <a:r>
              <a:rPr lang="en-US" err="1">
                <a:latin typeface="Dressmann Sans" pitchFamily="2" charset="0"/>
              </a:rPr>
              <a:t>samtidig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som</a:t>
            </a:r>
            <a:r>
              <a:rPr lang="en-US">
                <a:latin typeface="Dressmann Sans" pitchFamily="2" charset="0"/>
              </a:rPr>
              <a:t> man </a:t>
            </a:r>
            <a:r>
              <a:rPr lang="en-US" err="1">
                <a:latin typeface="Dressmann Sans" pitchFamily="2" charset="0"/>
              </a:rPr>
              <a:t>øker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relevansen</a:t>
            </a:r>
            <a:r>
              <a:rPr lang="en-US">
                <a:latin typeface="Dressmann Sans" pitchFamily="2" charset="0"/>
              </a:rPr>
              <a:t> hos </a:t>
            </a:r>
            <a:r>
              <a:rPr lang="en-US" err="1">
                <a:latin typeface="Dressmann Sans" pitchFamily="2" charset="0"/>
              </a:rPr>
              <a:t>dagens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unge</a:t>
            </a:r>
            <a:r>
              <a:rPr lang="en-US">
                <a:latin typeface="Dressmann Sans" pitchFamily="2" charset="0"/>
              </a:rPr>
              <a:t>. </a:t>
            </a:r>
          </a:p>
          <a:p>
            <a:pPr>
              <a:buNone/>
            </a:pPr>
            <a:r>
              <a:rPr lang="en-US">
                <a:latin typeface="Dressmann Sans" pitchFamily="2" charset="0"/>
              </a:rPr>
              <a:t>Ved å </a:t>
            </a:r>
            <a:r>
              <a:rPr lang="en-US" err="1">
                <a:latin typeface="Dressmann Sans" pitchFamily="2" charset="0"/>
              </a:rPr>
              <a:t>rette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oss</a:t>
            </a:r>
            <a:r>
              <a:rPr lang="en-US">
                <a:latin typeface="Dressmann Sans" pitchFamily="2" charset="0"/>
              </a:rPr>
              <a:t> mot </a:t>
            </a:r>
            <a:r>
              <a:rPr lang="en-US" err="1">
                <a:latin typeface="Dressmann Sans" pitchFamily="2" charset="0"/>
              </a:rPr>
              <a:t>yngre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kunder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i</a:t>
            </a:r>
            <a:r>
              <a:rPr lang="en-US">
                <a:latin typeface="Dressmann Sans" pitchFamily="2" charset="0"/>
              </a:rPr>
              <a:t> de </a:t>
            </a:r>
            <a:r>
              <a:rPr lang="en-US" err="1">
                <a:latin typeface="Dressmann Sans" pitchFamily="2" charset="0"/>
              </a:rPr>
              <a:t>rette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kanalene</a:t>
            </a:r>
            <a:r>
              <a:rPr lang="en-US">
                <a:latin typeface="Dressmann Sans" pitchFamily="2" charset="0"/>
              </a:rPr>
              <a:t> og </a:t>
            </a:r>
            <a:r>
              <a:rPr lang="en-US" err="1">
                <a:latin typeface="Dressmann Sans" pitchFamily="2" charset="0"/>
              </a:rPr>
              <a:t>ved</a:t>
            </a:r>
            <a:r>
              <a:rPr lang="en-US">
                <a:latin typeface="Dressmann Sans" pitchFamily="2" charset="0"/>
              </a:rPr>
              <a:t> å </a:t>
            </a:r>
            <a:r>
              <a:rPr lang="en-US" err="1">
                <a:latin typeface="Dressmann Sans" pitchFamily="2" charset="0"/>
              </a:rPr>
              <a:t>tilby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mindre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størrelser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kan</a:t>
            </a:r>
            <a:r>
              <a:rPr lang="en-US">
                <a:latin typeface="Dressmann Sans" pitchFamily="2" charset="0"/>
              </a:rPr>
              <a:t> vi </a:t>
            </a:r>
            <a:r>
              <a:rPr lang="en-US" err="1">
                <a:latin typeface="Dressmann Sans" pitchFamily="2" charset="0"/>
              </a:rPr>
              <a:t>utvide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målgruppen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uten</a:t>
            </a:r>
            <a:r>
              <a:rPr lang="en-US">
                <a:latin typeface="Dressmann Sans" pitchFamily="2" charset="0"/>
              </a:rPr>
              <a:t> å </a:t>
            </a:r>
            <a:r>
              <a:rPr lang="en-US" err="1">
                <a:latin typeface="Dressmann Sans" pitchFamily="2" charset="0"/>
              </a:rPr>
              <a:t>svekke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kjernen</a:t>
            </a:r>
            <a:r>
              <a:rPr lang="en-US">
                <a:latin typeface="Dressmann Sans" pitchFamily="2" charset="0"/>
              </a:rPr>
              <a:t>.</a:t>
            </a:r>
          </a:p>
          <a:p>
            <a:pPr>
              <a:buNone/>
            </a:pPr>
            <a:endParaRPr lang="en-US">
              <a:latin typeface="Dressmann Sans" pitchFamily="2" charset="0"/>
            </a:endParaRPr>
          </a:p>
          <a:p>
            <a:pPr>
              <a:buNone/>
            </a:pPr>
            <a:r>
              <a:rPr lang="en-US">
                <a:latin typeface="Dressmann Sans" pitchFamily="2" charset="0"/>
              </a:rPr>
              <a:t>Her handler det om å ta et </a:t>
            </a:r>
            <a:r>
              <a:rPr lang="en-US" err="1">
                <a:latin typeface="Dressmann Sans" pitchFamily="2" charset="0"/>
              </a:rPr>
              <a:t>utvalg</a:t>
            </a:r>
            <a:r>
              <a:rPr lang="en-US">
                <a:latin typeface="Dressmann Sans" pitchFamily="2" charset="0"/>
              </a:rPr>
              <a:t> av </a:t>
            </a:r>
            <a:r>
              <a:rPr lang="en-US" err="1">
                <a:latin typeface="Dressmann Sans" pitchFamily="2" charset="0"/>
              </a:rPr>
              <a:t>kolleksjonen</a:t>
            </a:r>
            <a:r>
              <a:rPr lang="en-US">
                <a:latin typeface="Dressmann Sans" pitchFamily="2" charset="0"/>
              </a:rPr>
              <a:t> og </a:t>
            </a:r>
            <a:r>
              <a:rPr lang="en-US" err="1">
                <a:latin typeface="Dressmann Sans" pitchFamily="2" charset="0"/>
              </a:rPr>
              <a:t>tilby</a:t>
            </a:r>
            <a:r>
              <a:rPr lang="en-US">
                <a:latin typeface="Dressmann Sans" pitchFamily="2" charset="0"/>
              </a:rPr>
              <a:t> det </a:t>
            </a:r>
            <a:r>
              <a:rPr lang="en-US" err="1">
                <a:latin typeface="Dressmann Sans" pitchFamily="2" charset="0"/>
              </a:rPr>
              <a:t>ned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i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størrelser</a:t>
            </a:r>
            <a:r>
              <a:rPr lang="en-US">
                <a:latin typeface="Dressmann Sans" pitchFamily="2" charset="0"/>
              </a:rPr>
              <a:t>, </a:t>
            </a:r>
            <a:r>
              <a:rPr lang="en-US" err="1">
                <a:latin typeface="Dressmann Sans" pitchFamily="2" charset="0"/>
              </a:rPr>
              <a:t>i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tillegg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til</a:t>
            </a:r>
            <a:r>
              <a:rPr lang="en-US">
                <a:latin typeface="Dressmann Sans" pitchFamily="2" charset="0"/>
              </a:rPr>
              <a:t> å vise det </a:t>
            </a:r>
            <a:r>
              <a:rPr lang="en-US" err="1">
                <a:latin typeface="Dressmann Sans" pitchFamily="2" charset="0"/>
              </a:rPr>
              <a:t>frem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på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en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måte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som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kjennes</a:t>
            </a:r>
            <a:r>
              <a:rPr lang="en-US">
                <a:latin typeface="Dressmann Sans" pitchFamily="2" charset="0"/>
              </a:rPr>
              <a:t> relevant for </a:t>
            </a:r>
            <a:r>
              <a:rPr lang="en-US" err="1">
                <a:latin typeface="Dressmann Sans" pitchFamily="2" charset="0"/>
              </a:rPr>
              <a:t>kunden</a:t>
            </a:r>
            <a:r>
              <a:rPr lang="en-US">
                <a:latin typeface="Dressmann Sans" pitchFamily="2" charset="0"/>
              </a:rPr>
              <a:t>.</a:t>
            </a:r>
          </a:p>
          <a:p>
            <a:pPr>
              <a:buNone/>
            </a:pPr>
            <a:endParaRPr lang="en-US">
              <a:latin typeface="Dressmann Sans" pitchFamily="2" charset="0"/>
            </a:endParaRPr>
          </a:p>
          <a:p>
            <a:pPr>
              <a:buNone/>
            </a:pPr>
            <a:r>
              <a:rPr lang="en-US" err="1">
                <a:latin typeface="Dressmann Sans" pitchFamily="2" charset="0"/>
              </a:rPr>
              <a:t>Eks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på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suksessfulle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aktører</a:t>
            </a:r>
            <a:r>
              <a:rPr lang="en-US">
                <a:latin typeface="Dressmann Sans" pitchFamily="2" charset="0"/>
              </a:rPr>
              <a:t>: Gina Tricot </a:t>
            </a:r>
          </a:p>
        </p:txBody>
      </p:sp>
    </p:spTree>
    <p:extLst>
      <p:ext uri="{BB962C8B-B14F-4D97-AF65-F5344CB8AC3E}">
        <p14:creationId xmlns:p14="http://schemas.microsoft.com/office/powerpoint/2010/main" val="10849851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7CA1BCE-8AA1-0D4D-23B2-E54E1A5873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678" y="595501"/>
            <a:ext cx="9798644" cy="5666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245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41E5CE-7528-E7E0-1E2C-9EC5E3526E01}"/>
              </a:ext>
            </a:extLst>
          </p:cNvPr>
          <p:cNvSpPr txBox="1"/>
          <p:nvPr/>
        </p:nvSpPr>
        <p:spPr>
          <a:xfrm>
            <a:off x="879624" y="3761928"/>
            <a:ext cx="10592311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latin typeface="Dressmann Sans" pitchFamily="2" charset="0"/>
              </a:rPr>
              <a:t>Vi </a:t>
            </a:r>
            <a:r>
              <a:rPr lang="en-US" sz="2500" err="1">
                <a:latin typeface="Dressmann Sans" pitchFamily="2" charset="0"/>
              </a:rPr>
              <a:t>skal</a:t>
            </a:r>
            <a:r>
              <a:rPr lang="en-US" sz="2500">
                <a:latin typeface="Dressmann Sans" pitchFamily="2" charset="0"/>
              </a:rPr>
              <a:t> </a:t>
            </a:r>
            <a:r>
              <a:rPr lang="en-US" sz="2500" err="1">
                <a:latin typeface="Dressmann Sans Bold" pitchFamily="2" charset="0"/>
              </a:rPr>
              <a:t>ikke</a:t>
            </a:r>
            <a:r>
              <a:rPr lang="en-US" sz="2500">
                <a:latin typeface="Dressmann Sans Bold" pitchFamily="2" charset="0"/>
              </a:rPr>
              <a:t> </a:t>
            </a:r>
            <a:r>
              <a:rPr lang="en-US" sz="2500" err="1">
                <a:latin typeface="Dressmann Sans Bold" pitchFamily="2" charset="0"/>
              </a:rPr>
              <a:t>endre</a:t>
            </a:r>
            <a:r>
              <a:rPr lang="en-US" sz="2500">
                <a:latin typeface="Dressmann Sans Bold" pitchFamily="2" charset="0"/>
              </a:rPr>
              <a:t> </a:t>
            </a:r>
            <a:r>
              <a:rPr lang="en-US" sz="2500" err="1">
                <a:latin typeface="Dressmann Sans" pitchFamily="2" charset="0"/>
              </a:rPr>
              <a:t>fundamentet</a:t>
            </a:r>
            <a:r>
              <a:rPr lang="en-US" sz="2500">
                <a:latin typeface="Dressmann Sans" pitchFamily="2" charset="0"/>
              </a:rPr>
              <a:t> </a:t>
            </a:r>
            <a:r>
              <a:rPr lang="en-US" sz="2500" err="1">
                <a:latin typeface="Dressmann Sans" pitchFamily="2" charset="0"/>
              </a:rPr>
              <a:t>som</a:t>
            </a:r>
            <a:r>
              <a:rPr lang="en-US" sz="2500">
                <a:latin typeface="Dressmann Sans" pitchFamily="2" charset="0"/>
              </a:rPr>
              <a:t> </a:t>
            </a:r>
            <a:r>
              <a:rPr lang="en-US" sz="2500" err="1">
                <a:latin typeface="Dressmann Sans" pitchFamily="2" charset="0"/>
              </a:rPr>
              <a:t>har</a:t>
            </a:r>
            <a:r>
              <a:rPr lang="en-US" sz="2500">
                <a:latin typeface="Dressmann Sans" pitchFamily="2" charset="0"/>
              </a:rPr>
              <a:t> </a:t>
            </a:r>
            <a:r>
              <a:rPr lang="en-US" sz="2500" err="1">
                <a:latin typeface="Dressmann Sans" pitchFamily="2" charset="0"/>
              </a:rPr>
              <a:t>gjort</a:t>
            </a:r>
            <a:r>
              <a:rPr lang="en-US" sz="2500">
                <a:latin typeface="Dressmann Sans" pitchFamily="2" charset="0"/>
              </a:rPr>
              <a:t> Dressmann </a:t>
            </a:r>
            <a:r>
              <a:rPr lang="en-US" sz="2500" err="1">
                <a:latin typeface="Dressmann Sans" pitchFamily="2" charset="0"/>
              </a:rPr>
              <a:t>til</a:t>
            </a:r>
            <a:r>
              <a:rPr lang="en-US" sz="2500">
                <a:latin typeface="Dressmann Sans" pitchFamily="2" charset="0"/>
              </a:rPr>
              <a:t> </a:t>
            </a:r>
            <a:r>
              <a:rPr lang="en-US" sz="2500" err="1">
                <a:latin typeface="Dressmann Sans" pitchFamily="2" charset="0"/>
              </a:rPr>
              <a:t>en</a:t>
            </a:r>
            <a:r>
              <a:rPr lang="en-US" sz="2500">
                <a:latin typeface="Dressmann Sans" pitchFamily="2" charset="0"/>
              </a:rPr>
              <a:t> </a:t>
            </a:r>
            <a:r>
              <a:rPr lang="en-US" sz="2500" err="1">
                <a:latin typeface="Dressmann Sans" pitchFamily="2" charset="0"/>
              </a:rPr>
              <a:t>suksess</a:t>
            </a:r>
            <a:r>
              <a:rPr lang="en-US" sz="2500">
                <a:latin typeface="Dressmann Sans" pitchFamily="2" charset="0"/>
              </a:rPr>
              <a:t>. Vi </a:t>
            </a:r>
            <a:r>
              <a:rPr lang="en-US" sz="2500" err="1">
                <a:latin typeface="Dressmann Sans" pitchFamily="2" charset="0"/>
              </a:rPr>
              <a:t>skal</a:t>
            </a:r>
            <a:r>
              <a:rPr lang="en-US" sz="2500">
                <a:latin typeface="Dressmann Sans" pitchFamily="2" charset="0"/>
              </a:rPr>
              <a:t> </a:t>
            </a:r>
            <a:r>
              <a:rPr lang="en-US" sz="2500" err="1">
                <a:latin typeface="Dressmann Sans Bold" pitchFamily="2" charset="0"/>
              </a:rPr>
              <a:t>bygge</a:t>
            </a:r>
            <a:r>
              <a:rPr lang="en-US" sz="2500">
                <a:latin typeface="Dressmann Sans Bold" pitchFamily="2" charset="0"/>
              </a:rPr>
              <a:t> </a:t>
            </a:r>
            <a:r>
              <a:rPr lang="en-US" sz="2500" err="1">
                <a:latin typeface="Dressmann Sans Bold" pitchFamily="2" charset="0"/>
              </a:rPr>
              <a:t>videre</a:t>
            </a:r>
            <a:r>
              <a:rPr lang="en-US" sz="2500">
                <a:latin typeface="Dressmann Sans Bold" pitchFamily="2" charset="0"/>
              </a:rPr>
              <a:t> </a:t>
            </a:r>
            <a:r>
              <a:rPr lang="en-US" sz="2500" err="1">
                <a:latin typeface="Dressmann Sans" pitchFamily="2" charset="0"/>
              </a:rPr>
              <a:t>på</a:t>
            </a:r>
            <a:r>
              <a:rPr lang="en-US" sz="2500">
                <a:latin typeface="Dressmann Sans" pitchFamily="2" charset="0"/>
              </a:rPr>
              <a:t> det – med nye </a:t>
            </a:r>
            <a:r>
              <a:rPr lang="en-US" sz="2500" err="1">
                <a:latin typeface="Dressmann Sans" pitchFamily="2" charset="0"/>
              </a:rPr>
              <a:t>byggeklosser</a:t>
            </a:r>
            <a:r>
              <a:rPr lang="en-US" sz="2500">
                <a:latin typeface="Dressmann Sans" pitchFamily="2" charset="0"/>
              </a:rPr>
              <a:t> </a:t>
            </a:r>
            <a:r>
              <a:rPr lang="en-US" sz="2500" err="1">
                <a:latin typeface="Dressmann Sans" pitchFamily="2" charset="0"/>
              </a:rPr>
              <a:t>som</a:t>
            </a:r>
            <a:r>
              <a:rPr lang="en-US" sz="2500">
                <a:latin typeface="Dressmann Sans" pitchFamily="2" charset="0"/>
              </a:rPr>
              <a:t> </a:t>
            </a:r>
            <a:r>
              <a:rPr lang="en-US" sz="2500" err="1">
                <a:latin typeface="Dressmann Sans" pitchFamily="2" charset="0"/>
              </a:rPr>
              <a:t>gjør</a:t>
            </a:r>
            <a:r>
              <a:rPr lang="en-US" sz="2500">
                <a:latin typeface="Dressmann Sans" pitchFamily="2" charset="0"/>
              </a:rPr>
              <a:t> </a:t>
            </a:r>
            <a:r>
              <a:rPr lang="en-US" sz="2500" err="1">
                <a:latin typeface="Dressmann Sans" pitchFamily="2" charset="0"/>
              </a:rPr>
              <a:t>oss</a:t>
            </a:r>
            <a:r>
              <a:rPr lang="en-US" sz="2500">
                <a:latin typeface="Dressmann Sans" pitchFamily="2" charset="0"/>
              </a:rPr>
              <a:t> </a:t>
            </a:r>
            <a:r>
              <a:rPr lang="en-US" sz="2500" err="1">
                <a:latin typeface="Dressmann Sans" pitchFamily="2" charset="0"/>
              </a:rPr>
              <a:t>mer</a:t>
            </a:r>
            <a:r>
              <a:rPr lang="en-US" sz="2500">
                <a:latin typeface="Dressmann Sans" pitchFamily="2" charset="0"/>
              </a:rPr>
              <a:t> </a:t>
            </a:r>
            <a:r>
              <a:rPr lang="en-US" sz="2500" err="1">
                <a:latin typeface="Dressmann Sans Bold" pitchFamily="2" charset="0"/>
              </a:rPr>
              <a:t>relevante</a:t>
            </a:r>
            <a:r>
              <a:rPr lang="en-US" sz="2500">
                <a:latin typeface="Dressmann Sans" pitchFamily="2" charset="0"/>
              </a:rPr>
              <a:t>, </a:t>
            </a:r>
            <a:r>
              <a:rPr lang="en-US" sz="2500" err="1">
                <a:latin typeface="Dressmann Sans" pitchFamily="2" charset="0"/>
              </a:rPr>
              <a:t>mer</a:t>
            </a:r>
            <a:r>
              <a:rPr lang="en-US" sz="2500">
                <a:latin typeface="Dressmann Sans" pitchFamily="2" charset="0"/>
              </a:rPr>
              <a:t> </a:t>
            </a:r>
            <a:r>
              <a:rPr lang="en-US" sz="2500" err="1">
                <a:latin typeface="Dressmann Sans Bold" pitchFamily="2" charset="0"/>
              </a:rPr>
              <a:t>inspirerende</a:t>
            </a:r>
            <a:r>
              <a:rPr lang="en-US" sz="2500">
                <a:latin typeface="Dressmann Sans" pitchFamily="2" charset="0"/>
              </a:rPr>
              <a:t> og </a:t>
            </a:r>
            <a:r>
              <a:rPr lang="en-US" sz="2500" err="1">
                <a:latin typeface="Dressmann Sans" pitchFamily="2" charset="0"/>
              </a:rPr>
              <a:t>mer</a:t>
            </a:r>
            <a:r>
              <a:rPr lang="en-US" sz="2500">
                <a:latin typeface="Dressmann Sans" pitchFamily="2" charset="0"/>
              </a:rPr>
              <a:t> </a:t>
            </a:r>
            <a:r>
              <a:rPr lang="en-US" sz="2500" err="1">
                <a:latin typeface="Dressmann Sans Bold" pitchFamily="2" charset="0"/>
              </a:rPr>
              <a:t>attraktive</a:t>
            </a:r>
            <a:r>
              <a:rPr lang="en-US" sz="2500">
                <a:latin typeface="Dressmann Sans" pitchFamily="2" charset="0"/>
              </a:rPr>
              <a:t> for </a:t>
            </a:r>
            <a:r>
              <a:rPr lang="en-US" sz="2500" err="1">
                <a:latin typeface="Dressmann Sans" pitchFamily="2" charset="0"/>
              </a:rPr>
              <a:t>både</a:t>
            </a:r>
            <a:r>
              <a:rPr lang="en-US" sz="2500">
                <a:latin typeface="Dressmann Sans" pitchFamily="2" charset="0"/>
              </a:rPr>
              <a:t> </a:t>
            </a:r>
            <a:r>
              <a:rPr lang="en-US" sz="2500" err="1">
                <a:latin typeface="Dressmann Sans" pitchFamily="2" charset="0"/>
              </a:rPr>
              <a:t>eksisterende</a:t>
            </a:r>
            <a:r>
              <a:rPr lang="en-US" sz="2500">
                <a:latin typeface="Dressmann Sans" pitchFamily="2" charset="0"/>
              </a:rPr>
              <a:t> og nye </a:t>
            </a:r>
            <a:r>
              <a:rPr lang="en-US" sz="2500" err="1">
                <a:latin typeface="Dressmann Sans" pitchFamily="2" charset="0"/>
              </a:rPr>
              <a:t>kunder</a:t>
            </a:r>
            <a:r>
              <a:rPr lang="en-US" sz="2500">
                <a:latin typeface="Dressmann Sans" pitchFamily="2" charset="0"/>
              </a:rPr>
              <a:t>. </a:t>
            </a:r>
            <a:r>
              <a:rPr lang="en-US" sz="2500" err="1">
                <a:latin typeface="Dressmann Sans" pitchFamily="2" charset="0"/>
              </a:rPr>
              <a:t>Slik</a:t>
            </a:r>
            <a:r>
              <a:rPr lang="en-US" sz="2500">
                <a:latin typeface="Dressmann Sans" pitchFamily="2" charset="0"/>
              </a:rPr>
              <a:t> </a:t>
            </a:r>
            <a:r>
              <a:rPr lang="en-US" sz="2500" err="1">
                <a:latin typeface="Dressmann Sans" pitchFamily="2" charset="0"/>
              </a:rPr>
              <a:t>skaper</a:t>
            </a:r>
            <a:r>
              <a:rPr lang="en-US" sz="2500">
                <a:latin typeface="Dressmann Sans" pitchFamily="2" charset="0"/>
              </a:rPr>
              <a:t> vi </a:t>
            </a:r>
            <a:r>
              <a:rPr lang="en-US" sz="2500" err="1">
                <a:latin typeface="Dressmann Sans" pitchFamily="2" charset="0"/>
              </a:rPr>
              <a:t>vekst</a:t>
            </a:r>
            <a:r>
              <a:rPr lang="en-US" sz="2500">
                <a:latin typeface="Dressmann Sans" pitchFamily="2" charset="0"/>
              </a:rPr>
              <a:t> </a:t>
            </a:r>
            <a:r>
              <a:rPr lang="en-US" sz="2500" err="1">
                <a:latin typeface="Dressmann Sans" pitchFamily="2" charset="0"/>
              </a:rPr>
              <a:t>uten</a:t>
            </a:r>
            <a:r>
              <a:rPr lang="en-US" sz="2500">
                <a:latin typeface="Dressmann Sans" pitchFamily="2" charset="0"/>
              </a:rPr>
              <a:t> å </a:t>
            </a:r>
            <a:r>
              <a:rPr lang="en-US" sz="2500" err="1">
                <a:latin typeface="Dressmann Sans" pitchFamily="2" charset="0"/>
              </a:rPr>
              <a:t>miste</a:t>
            </a:r>
            <a:r>
              <a:rPr lang="en-US" sz="2500">
                <a:latin typeface="Dressmann Sans" pitchFamily="2" charset="0"/>
              </a:rPr>
              <a:t> det </a:t>
            </a:r>
            <a:r>
              <a:rPr lang="en-US" sz="2500" err="1">
                <a:latin typeface="Dressmann Sans" pitchFamily="2" charset="0"/>
              </a:rPr>
              <a:t>som</a:t>
            </a:r>
            <a:r>
              <a:rPr lang="en-US" sz="2500">
                <a:latin typeface="Dressmann Sans" pitchFamily="2" charset="0"/>
              </a:rPr>
              <a:t> </a:t>
            </a:r>
            <a:r>
              <a:rPr lang="en-US" sz="2500" err="1">
                <a:latin typeface="Dressmann Sans" pitchFamily="2" charset="0"/>
              </a:rPr>
              <a:t>gjør</a:t>
            </a:r>
            <a:r>
              <a:rPr lang="en-US" sz="2500">
                <a:latin typeface="Dressmann Sans" pitchFamily="2" charset="0"/>
              </a:rPr>
              <a:t> </a:t>
            </a:r>
            <a:r>
              <a:rPr lang="en-US" sz="2500" err="1">
                <a:latin typeface="Dressmann Sans" pitchFamily="2" charset="0"/>
              </a:rPr>
              <a:t>oss</a:t>
            </a:r>
            <a:r>
              <a:rPr lang="en-US" sz="2500">
                <a:latin typeface="Dressmann Sans" pitchFamily="2" charset="0"/>
              </a:rPr>
              <a:t> </a:t>
            </a:r>
            <a:r>
              <a:rPr lang="en-US" sz="2500" err="1">
                <a:latin typeface="Dressmann Sans" pitchFamily="2" charset="0"/>
              </a:rPr>
              <a:t>unike</a:t>
            </a:r>
            <a:r>
              <a:rPr lang="en-US" sz="2500">
                <a:latin typeface="Dressmann Sans" pitchFamily="2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3F50B5-7119-7CD0-3112-628F83B0E09A}"/>
              </a:ext>
            </a:extLst>
          </p:cNvPr>
          <p:cNvSpPr txBox="1"/>
          <p:nvPr/>
        </p:nvSpPr>
        <p:spPr>
          <a:xfrm>
            <a:off x="0" y="679508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>
                <a:latin typeface="Dressmann Slab Bold" pitchFamily="2" charset="0"/>
              </a:rPr>
              <a:t>VEKSTPOTENSIALER 27-30</a:t>
            </a:r>
          </a:p>
          <a:p>
            <a:pPr algn="ctr"/>
            <a:r>
              <a:rPr lang="en-US" sz="6000">
                <a:latin typeface="Dressmann Slab Bold" pitchFamily="2" charset="0"/>
              </a:rPr>
              <a:t>-</a:t>
            </a:r>
            <a:r>
              <a:rPr lang="en-US" sz="6000" err="1">
                <a:latin typeface="Dressmann Slab Bold" pitchFamily="2" charset="0"/>
              </a:rPr>
              <a:t>kolleksjon</a:t>
            </a:r>
            <a:r>
              <a:rPr lang="en-US" sz="6000">
                <a:latin typeface="Dressmann Slab Bold" pitchFamily="2" charset="0"/>
              </a:rPr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val="29252682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3C29480-C341-B512-0D9D-A3134DFA3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65" y="2107479"/>
            <a:ext cx="12049760" cy="2674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1609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0B6CC9-52C4-DBC6-2292-08EA07106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93DF59-A044-82CC-6236-C5AF3ED1B774}"/>
              </a:ext>
            </a:extLst>
          </p:cNvPr>
          <p:cNvSpPr txBox="1"/>
          <p:nvPr/>
        </p:nvSpPr>
        <p:spPr>
          <a:xfrm>
            <a:off x="109057" y="1290507"/>
            <a:ext cx="121920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>
                <a:solidFill>
                  <a:srgbClr val="FF0000"/>
                </a:solidFill>
                <a:latin typeface="Dressmann Slab Bold" pitchFamily="2" charset="0"/>
              </a:rPr>
              <a:t>Woman</a:t>
            </a:r>
          </a:p>
          <a:p>
            <a:pPr algn="ctr"/>
            <a:r>
              <a:rPr lang="en-US" sz="5000">
                <a:latin typeface="Dressmann Slab bold "/>
              </a:rPr>
              <a:t>by</a:t>
            </a:r>
          </a:p>
          <a:p>
            <a:pPr algn="ctr"/>
            <a:r>
              <a:rPr lang="en-US" sz="7000">
                <a:latin typeface="Dressmann Slab Bold" pitchFamily="2" charset="0"/>
              </a:rPr>
              <a:t>DRESSMANN</a:t>
            </a:r>
          </a:p>
        </p:txBody>
      </p:sp>
    </p:spTree>
    <p:extLst>
      <p:ext uri="{BB962C8B-B14F-4D97-AF65-F5344CB8AC3E}">
        <p14:creationId xmlns:p14="http://schemas.microsoft.com/office/powerpoint/2010/main" val="3987332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E5A545-9249-C93C-188E-6B48EEC13EC9}"/>
              </a:ext>
            </a:extLst>
          </p:cNvPr>
          <p:cNvSpPr txBox="1"/>
          <p:nvPr/>
        </p:nvSpPr>
        <p:spPr>
          <a:xfrm>
            <a:off x="453006" y="377505"/>
            <a:ext cx="108385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Dressmann Sans" pitchFamily="2" charset="0"/>
              </a:rPr>
              <a:t>30% av </a:t>
            </a:r>
            <a:r>
              <a:rPr lang="en-US" err="1">
                <a:latin typeface="Dressmann Sans" pitchFamily="2" charset="0"/>
              </a:rPr>
              <a:t>medlemmene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våre</a:t>
            </a:r>
            <a:r>
              <a:rPr lang="en-US">
                <a:latin typeface="Dressmann Sans" pitchFamily="2" charset="0"/>
              </a:rPr>
              <a:t> er </a:t>
            </a:r>
            <a:r>
              <a:rPr lang="en-US" err="1">
                <a:latin typeface="Dressmann Sans" pitchFamily="2" charset="0"/>
              </a:rPr>
              <a:t>kvinner</a:t>
            </a:r>
            <a:r>
              <a:rPr lang="en-US">
                <a:latin typeface="Dressmann Sans" pitchFamily="2" charset="0"/>
              </a:rPr>
              <a:t> – vi </a:t>
            </a:r>
            <a:r>
              <a:rPr lang="en-US" err="1">
                <a:latin typeface="Dressmann Sans" pitchFamily="2" charset="0"/>
              </a:rPr>
              <a:t>har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en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kundegruppe</a:t>
            </a:r>
            <a:r>
              <a:rPr lang="en-US">
                <a:latin typeface="Dressmann Sans" pitchFamily="2" charset="0"/>
              </a:rPr>
              <a:t> vi </a:t>
            </a:r>
            <a:r>
              <a:rPr lang="en-US" err="1">
                <a:latin typeface="Dressmann Sans" pitchFamily="2" charset="0"/>
              </a:rPr>
              <a:t>kan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nå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frem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til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på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en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enkel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måte</a:t>
            </a:r>
            <a:r>
              <a:rPr lang="en-US">
                <a:latin typeface="Dressmann Sans" pitchFamily="2" charset="0"/>
              </a:rPr>
              <a:t>.</a:t>
            </a:r>
          </a:p>
          <a:p>
            <a:r>
              <a:rPr lang="en-US">
                <a:latin typeface="Dressmann Sans" pitchFamily="2" charset="0"/>
              </a:rPr>
              <a:t>Vi </a:t>
            </a:r>
            <a:r>
              <a:rPr lang="en-US" err="1">
                <a:latin typeface="Dressmann Sans" pitchFamily="2" charset="0"/>
              </a:rPr>
              <a:t>har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leverandører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som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allerede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produserer</a:t>
            </a:r>
            <a:r>
              <a:rPr lang="en-US">
                <a:latin typeface="Dressmann Sans" pitchFamily="2" charset="0"/>
              </a:rPr>
              <a:t> for </a:t>
            </a:r>
            <a:r>
              <a:rPr lang="en-US" err="1">
                <a:latin typeface="Dressmann Sans" pitchFamily="2" charset="0"/>
              </a:rPr>
              <a:t>kvinner</a:t>
            </a:r>
            <a:r>
              <a:rPr lang="en-US">
                <a:latin typeface="Dressmann Sans" pitchFamily="2" charset="0"/>
              </a:rPr>
              <a:t>.</a:t>
            </a:r>
          </a:p>
          <a:p>
            <a:r>
              <a:rPr lang="en-US">
                <a:latin typeface="Dressmann Sans" pitchFamily="2" charset="0"/>
              </a:rPr>
              <a:t>Vi </a:t>
            </a:r>
            <a:r>
              <a:rPr lang="en-US" err="1">
                <a:latin typeface="Dressmann Sans" pitchFamily="2" charset="0"/>
              </a:rPr>
              <a:t>har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kvalitetene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på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plass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i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eksisterende</a:t>
            </a:r>
            <a:r>
              <a:rPr lang="en-US">
                <a:latin typeface="Dressmann Sans" pitchFamily="2" charset="0"/>
              </a:rPr>
              <a:t> </a:t>
            </a:r>
            <a:r>
              <a:rPr lang="en-US" err="1">
                <a:latin typeface="Dressmann Sans" pitchFamily="2" charset="0"/>
              </a:rPr>
              <a:t>kolleksjon</a:t>
            </a:r>
            <a:r>
              <a:rPr lang="en-US">
                <a:latin typeface="Dressmann Sans" pitchFamily="2" charset="0"/>
              </a:rPr>
              <a:t>.</a:t>
            </a:r>
          </a:p>
          <a:p>
            <a:r>
              <a:rPr lang="en-US">
                <a:latin typeface="Dressmann Sans" pitchFamily="2" charset="0"/>
              </a:rPr>
              <a:t>Det handler om </a:t>
            </a:r>
            <a:r>
              <a:rPr lang="en-US" err="1">
                <a:latin typeface="Dressmann Sans" pitchFamily="2" charset="0"/>
              </a:rPr>
              <a:t>en</a:t>
            </a:r>
            <a:r>
              <a:rPr lang="en-US">
                <a:latin typeface="Dressmann Sans" pitchFamily="2" charset="0"/>
              </a:rPr>
              <a:t> formal </a:t>
            </a:r>
            <a:r>
              <a:rPr lang="en-US" err="1">
                <a:latin typeface="Dressmann Sans" pitchFamily="2" charset="0"/>
              </a:rPr>
              <a:t>kolleksjon</a:t>
            </a:r>
            <a:r>
              <a:rPr lang="en-US">
                <a:latin typeface="Dressmann Sans" pitchFamily="2" charset="0"/>
              </a:rPr>
              <a:t> med focus </a:t>
            </a:r>
            <a:r>
              <a:rPr lang="en-US" err="1">
                <a:latin typeface="Dressmann Sans" pitchFamily="2" charset="0"/>
              </a:rPr>
              <a:t>på</a:t>
            </a:r>
            <a:r>
              <a:rPr lang="en-US">
                <a:latin typeface="Dressmann Sans" pitchFamily="2" charset="0"/>
              </a:rPr>
              <a:t> dresser, </a:t>
            </a:r>
            <a:r>
              <a:rPr lang="en-US" err="1">
                <a:latin typeface="Dressmann Sans" pitchFamily="2" charset="0"/>
              </a:rPr>
              <a:t>skjorter</a:t>
            </a:r>
            <a:r>
              <a:rPr lang="en-US">
                <a:latin typeface="Dressmann Sans" pitchFamily="2" charset="0"/>
              </a:rPr>
              <a:t> og </a:t>
            </a:r>
            <a:r>
              <a:rPr lang="en-US" err="1">
                <a:latin typeface="Dressmann Sans" pitchFamily="2" charset="0"/>
              </a:rPr>
              <a:t>frakker</a:t>
            </a:r>
            <a:r>
              <a:rPr lang="en-US">
                <a:latin typeface="Dressmann Sans" pitchFamily="2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743DA4-D30F-A8CB-80F0-D0BA9A240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9641" y="2658263"/>
            <a:ext cx="9112718" cy="328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3708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59064473-7F0B-D0D5-8B09-2BEF2C717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57" y="2827220"/>
            <a:ext cx="2457279" cy="3648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D3BF40F-C532-E4D5-EDD2-8A7E1A474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8421" y="3371302"/>
            <a:ext cx="1778274" cy="3092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30143221-28BD-0D1F-6C4D-D56A3AC0E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2169" y="623654"/>
            <a:ext cx="1774526" cy="266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098FA5E-7927-B0A4-F05A-2C1E9BF87C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7860" y="90597"/>
            <a:ext cx="7507790" cy="60083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76813C-0CD5-8DF9-89AD-B19FC92884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557" y="689042"/>
            <a:ext cx="2457279" cy="196774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D516035-C062-CC17-B6D0-EF8E4FBA5538}"/>
              </a:ext>
            </a:extLst>
          </p:cNvPr>
          <p:cNvSpPr txBox="1"/>
          <p:nvPr/>
        </p:nvSpPr>
        <p:spPr>
          <a:xfrm>
            <a:off x="4432463" y="6279287"/>
            <a:ext cx="4180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Dressmann Sans" pitchFamily="2" charset="0"/>
              </a:rPr>
              <a:t>Tailoring, redefined – not only for men</a:t>
            </a:r>
          </a:p>
        </p:txBody>
      </p:sp>
    </p:spTree>
    <p:extLst>
      <p:ext uri="{BB962C8B-B14F-4D97-AF65-F5344CB8AC3E}">
        <p14:creationId xmlns:p14="http://schemas.microsoft.com/office/powerpoint/2010/main" val="2717621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>
            <a:extLst>
              <a:ext uri="{FF2B5EF4-FFF2-40B4-BE49-F238E27FC236}">
                <a16:creationId xmlns:a16="http://schemas.microsoft.com/office/drawing/2014/main" id="{F5A308A9-5408-72E6-68FF-593E2C009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55251" y="643467"/>
            <a:ext cx="1856739" cy="247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F94456B8-09F6-80D5-EA23-36C9E5D78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" r="16443" b="-3"/>
          <a:stretch>
            <a:fillRect/>
          </a:stretch>
        </p:blipFill>
        <p:spPr bwMode="auto">
          <a:xfrm>
            <a:off x="1455441" y="3748194"/>
            <a:ext cx="1439158" cy="247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1091EA29-9ADB-B79F-F356-114328B7F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38" r="2196" b="-3"/>
          <a:stretch>
            <a:fillRect/>
          </a:stretch>
        </p:blipFill>
        <p:spPr bwMode="auto">
          <a:xfrm>
            <a:off x="4383743" y="650497"/>
            <a:ext cx="3248769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2">
            <a:extLst>
              <a:ext uri="{FF2B5EF4-FFF2-40B4-BE49-F238E27FC236}">
                <a16:creationId xmlns:a16="http://schemas.microsoft.com/office/drawing/2014/main" id="{AA4E24D2-77D3-80C1-6E4C-EBD7D7D2A0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8" r="4739" b="-3"/>
          <a:stretch>
            <a:fillRect/>
          </a:stretch>
        </p:blipFill>
        <p:spPr bwMode="auto">
          <a:xfrm>
            <a:off x="8313518" y="664430"/>
            <a:ext cx="3252903" cy="5543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148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7827D41-9FB2-6DC5-4431-1C0574BD7E48}"/>
              </a:ext>
            </a:extLst>
          </p:cNvPr>
          <p:cNvSpPr txBox="1"/>
          <p:nvPr/>
        </p:nvSpPr>
        <p:spPr>
          <a:xfrm>
            <a:off x="0" y="679508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>
                <a:latin typeface="Dressmann Slab Bold" pitchFamily="2" charset="0"/>
              </a:rPr>
              <a:t>DAG 2</a:t>
            </a:r>
          </a:p>
        </p:txBody>
      </p:sp>
    </p:spTree>
    <p:extLst>
      <p:ext uri="{BB962C8B-B14F-4D97-AF65-F5344CB8AC3E}">
        <p14:creationId xmlns:p14="http://schemas.microsoft.com/office/powerpoint/2010/main" val="6799518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71EC4C-9FDE-F84D-AA0F-6616C7D6A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389202-2548-C66A-A30E-519F9047E858}"/>
              </a:ext>
            </a:extLst>
          </p:cNvPr>
          <p:cNvSpPr txBox="1"/>
          <p:nvPr/>
        </p:nvSpPr>
        <p:spPr>
          <a:xfrm>
            <a:off x="0" y="2545593"/>
            <a:ext cx="12192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>
                <a:latin typeface="Dressmann Slab Bold" pitchFamily="2" charset="0"/>
              </a:rPr>
              <a:t>BIG</a:t>
            </a:r>
          </a:p>
          <a:p>
            <a:pPr algn="ctr"/>
            <a:endParaRPr lang="en-US" sz="9600">
              <a:latin typeface="Dressmann Slab Bold" pitchFamily="2" charset="0"/>
            </a:endParaRPr>
          </a:p>
          <a:p>
            <a:pPr algn="ctr"/>
            <a:endParaRPr lang="en-US" sz="9600">
              <a:latin typeface="Dressmann Slab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7923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B8A134-A415-A30D-7CFD-32CDD8904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7671" y="401319"/>
            <a:ext cx="5736657" cy="605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7873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A8E3B-42CB-BD31-7995-D1712EA71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B9992C0-CA91-A8F1-B892-42BCBB81108B}"/>
              </a:ext>
            </a:extLst>
          </p:cNvPr>
          <p:cNvSpPr txBox="1"/>
          <p:nvPr/>
        </p:nvSpPr>
        <p:spPr>
          <a:xfrm>
            <a:off x="1145540" y="19050"/>
            <a:ext cx="881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/>
              <a:t>BIGGER – Definisjon i Tall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4472B4-D8B1-B1B4-0676-7E299893D5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420" y="1490775"/>
            <a:ext cx="4700807" cy="261749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E8D8E3E-53E1-01CC-00A3-1623422C990C}"/>
              </a:ext>
            </a:extLst>
          </p:cNvPr>
          <p:cNvSpPr txBox="1"/>
          <p:nvPr/>
        </p:nvSpPr>
        <p:spPr>
          <a:xfrm>
            <a:off x="118110" y="502682"/>
            <a:ext cx="91888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/>
              <a:t>En Big skal stå for en vesentlig andel av Dressmann sin totale Omsetning.</a:t>
            </a:r>
          </a:p>
          <a:p>
            <a:r>
              <a:rPr lang="nb-NO"/>
              <a:t>En Big skal omsette for minst </a:t>
            </a:r>
            <a:r>
              <a:rPr lang="nb-NO" b="1"/>
              <a:t>250M</a:t>
            </a:r>
            <a:r>
              <a:rPr lang="nb-NO"/>
              <a:t> i året</a:t>
            </a:r>
          </a:p>
          <a:p>
            <a:r>
              <a:rPr lang="nb-NO"/>
              <a:t>Per nå står våre Bigger for </a:t>
            </a:r>
            <a:r>
              <a:rPr lang="nb-NO" b="1"/>
              <a:t>52%</a:t>
            </a:r>
            <a:r>
              <a:rPr lang="nb-NO"/>
              <a:t> av Dressmann sin omsetningen. (</a:t>
            </a:r>
            <a:r>
              <a:rPr lang="nb-NO" b="1"/>
              <a:t>53%</a:t>
            </a:r>
            <a:r>
              <a:rPr lang="nb-NO"/>
              <a:t> DM, </a:t>
            </a:r>
            <a:r>
              <a:rPr lang="nb-NO" b="1"/>
              <a:t>43%</a:t>
            </a:r>
            <a:r>
              <a:rPr lang="nb-NO"/>
              <a:t> DMXL)</a:t>
            </a:r>
          </a:p>
          <a:p>
            <a:endParaRPr lang="nb-NO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FEBB884-92CA-74B9-6D26-3911F12E34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110" y="4749731"/>
            <a:ext cx="9773920" cy="203194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69DF07C-CA80-E3B2-7DF0-5ADA8A330E5E}"/>
              </a:ext>
            </a:extLst>
          </p:cNvPr>
          <p:cNvSpPr txBox="1"/>
          <p:nvPr/>
        </p:nvSpPr>
        <p:spPr>
          <a:xfrm>
            <a:off x="118110" y="4106673"/>
            <a:ext cx="72618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/>
              <a:t>En Big skal stå for en vesentlig andel av omsetning hver mnd hele året. </a:t>
            </a:r>
          </a:p>
          <a:p>
            <a:r>
              <a:rPr lang="nb-NO"/>
              <a:t>En Big skal stå for minimum </a:t>
            </a:r>
            <a:r>
              <a:rPr lang="nb-NO" b="1"/>
              <a:t>5%</a:t>
            </a:r>
            <a:r>
              <a:rPr lang="nb-NO"/>
              <a:t> av Dressmann sin omsetning per mnd.</a:t>
            </a:r>
          </a:p>
          <a:p>
            <a:endParaRPr lang="nb-NO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CB890C-C1C5-B678-0E29-DE3D81A82486}"/>
              </a:ext>
            </a:extLst>
          </p:cNvPr>
          <p:cNvSpPr txBox="1"/>
          <p:nvPr/>
        </p:nvSpPr>
        <p:spPr>
          <a:xfrm>
            <a:off x="4886227" y="3259247"/>
            <a:ext cx="38956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/>
              <a:t>*Underwear er Botton, multipack and t-</a:t>
            </a:r>
            <a:r>
              <a:rPr lang="nb-NO" sz="1000" err="1"/>
              <a:t>shirts</a:t>
            </a:r>
            <a:r>
              <a:rPr lang="nb-NO" sz="1000"/>
              <a:t>(Sub Class Bras and tops)</a:t>
            </a:r>
          </a:p>
          <a:p>
            <a:r>
              <a:rPr lang="nb-NO" sz="1000"/>
              <a:t>*Trousers er kun SubClass Trousers</a:t>
            </a:r>
          </a:p>
          <a:p>
            <a:r>
              <a:rPr lang="nb-NO" sz="1000"/>
              <a:t>*Jeans er kun subClass Jeans</a:t>
            </a:r>
          </a:p>
          <a:p>
            <a:r>
              <a:rPr lang="nb-NO" sz="1000"/>
              <a:t>*Shirts er kun Formal</a:t>
            </a:r>
          </a:p>
          <a:p>
            <a:r>
              <a:rPr lang="nb-NO" sz="1000"/>
              <a:t>*Suit er Suit Jackets, Suit Trousers, Waistcoat</a:t>
            </a:r>
          </a:p>
        </p:txBody>
      </p:sp>
    </p:spTree>
    <p:extLst>
      <p:ext uri="{BB962C8B-B14F-4D97-AF65-F5344CB8AC3E}">
        <p14:creationId xmlns:p14="http://schemas.microsoft.com/office/powerpoint/2010/main" val="11375876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D224EA9-08E2-C596-7681-651130A240C9}"/>
              </a:ext>
            </a:extLst>
          </p:cNvPr>
          <p:cNvSpPr txBox="1"/>
          <p:nvPr/>
        </p:nvSpPr>
        <p:spPr>
          <a:xfrm>
            <a:off x="3048802" y="3246740"/>
            <a:ext cx="60976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hlinkClick r:id="rId2"/>
              </a:rPr>
              <a:t>Back up </a:t>
            </a:r>
            <a:r>
              <a:rPr lang="en-US" err="1">
                <a:hlinkClick r:id="rId2"/>
              </a:rPr>
              <a:t>varegruppe</a:t>
            </a:r>
            <a:r>
              <a:rPr lang="en-US">
                <a:hlinkClick r:id="rId2"/>
              </a:rPr>
              <a:t> </a:t>
            </a:r>
            <a:r>
              <a:rPr lang="en-US" err="1">
                <a:hlinkClick r:id="rId2"/>
              </a:rPr>
              <a:t>måned</a:t>
            </a:r>
            <a:r>
              <a:rPr lang="en-US">
                <a:hlinkClick r:id="rId2"/>
              </a:rPr>
              <a:t> - Power BI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58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7A599-CFF7-F4D4-E1BC-DA94FEAB8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216" y="6338074"/>
            <a:ext cx="2776066" cy="580025"/>
          </a:xfrm>
        </p:spPr>
        <p:txBody>
          <a:bodyPr>
            <a:normAutofit/>
          </a:bodyPr>
          <a:lstStyle/>
          <a:p>
            <a:br>
              <a:rPr lang="en-US" sz="800">
                <a:solidFill>
                  <a:srgbClr val="467886"/>
                </a:solidFill>
                <a:ea typeface="+mj-lt"/>
                <a:cs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US" sz="800">
                <a:solidFill>
                  <a:srgbClr val="467886"/>
                </a:solidFill>
                <a:ea typeface="+mj-lt"/>
                <a:cs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Optimizing Product Assortment Strategies for Retail in 2026</a:t>
            </a:r>
            <a:endParaRPr lang="en-US" sz="800"/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164A7D32-AFA8-AF3A-3402-2880F884315C}"/>
              </a:ext>
            </a:extLst>
          </p:cNvPr>
          <p:cNvSpPr txBox="1"/>
          <p:nvPr/>
        </p:nvSpPr>
        <p:spPr>
          <a:xfrm>
            <a:off x="530352" y="347472"/>
            <a:ext cx="10789920" cy="43891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en-US" sz="3100" b="1">
                <a:solidFill>
                  <a:srgbClr val="000000"/>
                </a:solidFill>
                <a:latin typeface="Dressmann Sans"/>
              </a:rPr>
              <a:t>ONLINE </a:t>
            </a:r>
            <a:r>
              <a:rPr lang="en-US" sz="3100" b="1">
                <a:solidFill>
                  <a:srgbClr val="FF0000"/>
                </a:solidFill>
                <a:latin typeface="Dressmann Sans"/>
              </a:rPr>
              <a:t>IN</a:t>
            </a:r>
            <a:r>
              <a:rPr lang="en-US" sz="3100" b="1">
                <a:solidFill>
                  <a:srgbClr val="000000"/>
                </a:solidFill>
                <a:latin typeface="Dressmann Sans"/>
              </a:rPr>
              <a:t>CLUSIVES – FOR ALLE MENN.</a:t>
            </a:r>
            <a:endParaRPr sz="3100" b="1">
              <a:solidFill>
                <a:srgbClr val="000000"/>
              </a:solidFill>
              <a:latin typeface="Dressmann Sans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7C72C1A8-6DFF-E9B6-D126-B6C30D68C613}"/>
              </a:ext>
            </a:extLst>
          </p:cNvPr>
          <p:cNvSpPr txBox="1"/>
          <p:nvPr/>
        </p:nvSpPr>
        <p:spPr>
          <a:xfrm>
            <a:off x="548640" y="868680"/>
            <a:ext cx="10561320" cy="475488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nb-NO" sz="1800" b="0">
                <a:solidFill>
                  <a:srgbClr val="262626"/>
                </a:solidFill>
                <a:latin typeface="Dressmann Sans"/>
              </a:rPr>
              <a:t>Kunden forventer bredde og nyheter online.  Lav risiko – høy margin.</a:t>
            </a:r>
            <a:endParaRPr sz="1800" b="0">
              <a:solidFill>
                <a:srgbClr val="262626"/>
              </a:solidFill>
              <a:latin typeface="Dressmann Sans"/>
            </a:endParaRPr>
          </a:p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0AFABFAB-641D-3566-D953-64E0B939B5A9}"/>
              </a:ext>
            </a:extLst>
          </p:cNvPr>
          <p:cNvSpPr/>
          <p:nvPr/>
        </p:nvSpPr>
        <p:spPr>
          <a:xfrm>
            <a:off x="4709160" y="1773936"/>
            <a:ext cx="50292" cy="358444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262272F7-CDBD-4C4B-5584-6E1BE79E120E}"/>
              </a:ext>
            </a:extLst>
          </p:cNvPr>
          <p:cNvSpPr txBox="1"/>
          <p:nvPr/>
        </p:nvSpPr>
        <p:spPr>
          <a:xfrm>
            <a:off x="4983480" y="1709928"/>
            <a:ext cx="566928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800" b="1">
                <a:solidFill>
                  <a:srgbClr val="FF0000"/>
                </a:solidFill>
                <a:latin typeface="Dressmann Sans"/>
              </a:rPr>
              <a:t>01</a:t>
            </a:r>
          </a:p>
        </p:txBody>
      </p:sp>
      <p:sp>
        <p:nvSpPr>
          <p:cNvPr id="12" name="TextBox 15">
            <a:extLst>
              <a:ext uri="{FF2B5EF4-FFF2-40B4-BE49-F238E27FC236}">
                <a16:creationId xmlns:a16="http://schemas.microsoft.com/office/drawing/2014/main" id="{42934D72-5215-6C93-F917-6C45D24D3513}"/>
              </a:ext>
            </a:extLst>
          </p:cNvPr>
          <p:cNvSpPr txBox="1"/>
          <p:nvPr/>
        </p:nvSpPr>
        <p:spPr>
          <a:xfrm>
            <a:off x="5596128" y="1691640"/>
            <a:ext cx="5349240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nb-NO" sz="1700" b="1">
                <a:solidFill>
                  <a:srgbClr val="000000"/>
                </a:solidFill>
                <a:latin typeface="Dressmann Sans"/>
              </a:rPr>
              <a:t>Kunden forventer bredde online</a:t>
            </a:r>
            <a:endParaRPr sz="1700" b="1">
              <a:solidFill>
                <a:srgbClr val="000000"/>
              </a:solidFill>
              <a:latin typeface="Dressmann Sans"/>
            </a:endParaRPr>
          </a:p>
        </p:txBody>
      </p:sp>
      <p:sp>
        <p:nvSpPr>
          <p:cNvPr id="14" name="TextBox 16">
            <a:extLst>
              <a:ext uri="{FF2B5EF4-FFF2-40B4-BE49-F238E27FC236}">
                <a16:creationId xmlns:a16="http://schemas.microsoft.com/office/drawing/2014/main" id="{4FE89E5D-6473-165E-D0D6-87A3EED6C313}"/>
              </a:ext>
            </a:extLst>
          </p:cNvPr>
          <p:cNvSpPr txBox="1"/>
          <p:nvPr/>
        </p:nvSpPr>
        <p:spPr>
          <a:xfrm>
            <a:off x="5596128" y="2002536"/>
            <a:ext cx="5440680" cy="39319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nb-NO" sz="1450" b="0">
                <a:solidFill>
                  <a:srgbClr val="262626"/>
                </a:solidFill>
                <a:latin typeface="Dressmann Sans"/>
              </a:rPr>
              <a:t>Online er kundens primære kanal for utforskning av et brand. Større sortiment gir høyere </a:t>
            </a:r>
            <a:r>
              <a:rPr lang="nb-NO" sz="1450" b="0" err="1">
                <a:solidFill>
                  <a:srgbClr val="262626"/>
                </a:solidFill>
                <a:latin typeface="Dressmann Sans"/>
              </a:rPr>
              <a:t>relevans,styrker</a:t>
            </a:r>
            <a:r>
              <a:rPr lang="nb-NO" sz="1450" b="0">
                <a:solidFill>
                  <a:srgbClr val="262626"/>
                </a:solidFill>
                <a:latin typeface="Dressmann Sans"/>
              </a:rPr>
              <a:t> </a:t>
            </a:r>
            <a:r>
              <a:rPr lang="nb-NO" sz="1450" b="0" err="1">
                <a:solidFill>
                  <a:srgbClr val="262626"/>
                </a:solidFill>
                <a:latin typeface="Dressmann Sans"/>
              </a:rPr>
              <a:t>brandet</a:t>
            </a:r>
            <a:r>
              <a:rPr lang="nb-NO" sz="1450" b="0">
                <a:solidFill>
                  <a:srgbClr val="262626"/>
                </a:solidFill>
                <a:latin typeface="Dressmann Sans"/>
              </a:rPr>
              <a:t> og økt konvertering.</a:t>
            </a:r>
            <a:endParaRPr sz="1450" b="0">
              <a:solidFill>
                <a:srgbClr val="262626"/>
              </a:solidFill>
              <a:latin typeface="Dressmann Sans"/>
            </a:endParaRPr>
          </a:p>
        </p:txBody>
      </p:sp>
      <p:sp>
        <p:nvSpPr>
          <p:cNvPr id="16" name="TextBox 18">
            <a:extLst>
              <a:ext uri="{FF2B5EF4-FFF2-40B4-BE49-F238E27FC236}">
                <a16:creationId xmlns:a16="http://schemas.microsoft.com/office/drawing/2014/main" id="{3D9C088E-CEF8-36F6-77E2-140C69BCDF35}"/>
              </a:ext>
            </a:extLst>
          </p:cNvPr>
          <p:cNvSpPr txBox="1"/>
          <p:nvPr/>
        </p:nvSpPr>
        <p:spPr>
          <a:xfrm>
            <a:off x="4983480" y="2771265"/>
            <a:ext cx="566928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800" b="1">
                <a:solidFill>
                  <a:srgbClr val="FF0000"/>
                </a:solidFill>
                <a:latin typeface="Dressmann Sans"/>
              </a:rPr>
              <a:t>02</a:t>
            </a:r>
          </a:p>
        </p:txBody>
      </p:sp>
      <p:sp>
        <p:nvSpPr>
          <p:cNvPr id="18" name="TextBox 19">
            <a:extLst>
              <a:ext uri="{FF2B5EF4-FFF2-40B4-BE49-F238E27FC236}">
                <a16:creationId xmlns:a16="http://schemas.microsoft.com/office/drawing/2014/main" id="{F6D55B81-D778-6412-56DF-D78EDAE6E560}"/>
              </a:ext>
            </a:extLst>
          </p:cNvPr>
          <p:cNvSpPr txBox="1"/>
          <p:nvPr/>
        </p:nvSpPr>
        <p:spPr>
          <a:xfrm>
            <a:off x="5596128" y="2769750"/>
            <a:ext cx="5349240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nb-NO" sz="1700" b="1">
                <a:solidFill>
                  <a:srgbClr val="000000"/>
                </a:solidFill>
                <a:latin typeface="Dressmann Sans"/>
              </a:rPr>
              <a:t>For alle menn – på alvor</a:t>
            </a:r>
            <a:endParaRPr sz="1700" b="1">
              <a:solidFill>
                <a:srgbClr val="000000"/>
              </a:solidFill>
              <a:latin typeface="Dressmann Sans"/>
            </a:endParaRP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C8984EC4-9B33-B31F-CA4F-6D6188F5EAC5}"/>
              </a:ext>
            </a:extLst>
          </p:cNvPr>
          <p:cNvSpPr txBox="1"/>
          <p:nvPr/>
        </p:nvSpPr>
        <p:spPr>
          <a:xfrm>
            <a:off x="5596128" y="3080205"/>
            <a:ext cx="5440680" cy="39319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nb-NO" sz="1450" b="0">
                <a:solidFill>
                  <a:srgbClr val="262626"/>
                </a:solidFill>
                <a:latin typeface="Dressmann Sans"/>
              </a:rPr>
              <a:t>Test &amp; lær digitalt – før en evt. Fysisk utrulling.</a:t>
            </a:r>
            <a:endParaRPr sz="1450" b="0">
              <a:solidFill>
                <a:srgbClr val="262626"/>
              </a:solidFill>
              <a:latin typeface="Dressmann Sans"/>
            </a:endParaRPr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00EB6250-030F-4298-6495-EDDDD5C40DDB}"/>
              </a:ext>
            </a:extLst>
          </p:cNvPr>
          <p:cNvSpPr txBox="1"/>
          <p:nvPr/>
        </p:nvSpPr>
        <p:spPr>
          <a:xfrm>
            <a:off x="4983480" y="3424346"/>
            <a:ext cx="566928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800" b="1">
                <a:solidFill>
                  <a:srgbClr val="FF0000"/>
                </a:solidFill>
                <a:latin typeface="Dressmann Sans"/>
              </a:rPr>
              <a:t>03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2FD3A2D-8062-12CD-51DF-827714911A0C}"/>
              </a:ext>
            </a:extLst>
          </p:cNvPr>
          <p:cNvSpPr txBox="1"/>
          <p:nvPr/>
        </p:nvSpPr>
        <p:spPr>
          <a:xfrm>
            <a:off x="5504688" y="3395070"/>
            <a:ext cx="5349240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nb-NO" sz="1700" b="1">
                <a:solidFill>
                  <a:srgbClr val="000000"/>
                </a:solidFill>
                <a:latin typeface="Dressmann Sans"/>
              </a:rPr>
              <a:t>Utvidet sortiment og nye kolleksjoner fungerer som «</a:t>
            </a:r>
            <a:r>
              <a:rPr lang="nb-NO" sz="1700" b="1" err="1">
                <a:solidFill>
                  <a:srgbClr val="000000"/>
                </a:solidFill>
                <a:latin typeface="Dressmann Sans"/>
              </a:rPr>
              <a:t>destination</a:t>
            </a:r>
            <a:r>
              <a:rPr lang="nb-NO" sz="1700" b="1">
                <a:solidFill>
                  <a:srgbClr val="000000"/>
                </a:solidFill>
                <a:latin typeface="Dressmann Sans"/>
              </a:rPr>
              <a:t> </a:t>
            </a:r>
            <a:r>
              <a:rPr lang="nb-NO" sz="1700" b="1" err="1">
                <a:solidFill>
                  <a:srgbClr val="000000"/>
                </a:solidFill>
                <a:latin typeface="Dressmann Sans"/>
              </a:rPr>
              <a:t>categories</a:t>
            </a:r>
            <a:r>
              <a:rPr lang="nb-NO" sz="1700" b="1">
                <a:solidFill>
                  <a:srgbClr val="000000"/>
                </a:solidFill>
                <a:latin typeface="Dressmann Sans"/>
              </a:rPr>
              <a:t>»</a:t>
            </a:r>
            <a:endParaRPr sz="1700" b="1">
              <a:solidFill>
                <a:srgbClr val="000000"/>
              </a:solidFill>
              <a:latin typeface="Dressmann Sans"/>
            </a:endParaRPr>
          </a:p>
        </p:txBody>
      </p:sp>
      <p:sp>
        <p:nvSpPr>
          <p:cNvPr id="60" name="TextBox 28">
            <a:extLst>
              <a:ext uri="{FF2B5EF4-FFF2-40B4-BE49-F238E27FC236}">
                <a16:creationId xmlns:a16="http://schemas.microsoft.com/office/drawing/2014/main" id="{5B7BE5D8-8DD9-A0BF-923F-57BE2E1187C0}"/>
              </a:ext>
            </a:extLst>
          </p:cNvPr>
          <p:cNvSpPr txBox="1"/>
          <p:nvPr/>
        </p:nvSpPr>
        <p:spPr>
          <a:xfrm>
            <a:off x="83224" y="6579108"/>
            <a:ext cx="483704" cy="150213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en-US" sz="1000" b="0">
                <a:solidFill>
                  <a:srgbClr val="262626"/>
                </a:solidFill>
                <a:latin typeface="Dressmann Sans"/>
              </a:rPr>
              <a:t>Source:</a:t>
            </a:r>
            <a:endParaRPr sz="1000" b="0">
              <a:solidFill>
                <a:srgbClr val="262626"/>
              </a:solidFill>
              <a:latin typeface="Dressmann Sans"/>
            </a:endParaRPr>
          </a:p>
        </p:txBody>
      </p:sp>
      <p:sp>
        <p:nvSpPr>
          <p:cNvPr id="62" name="Rectangle 3">
            <a:extLst>
              <a:ext uri="{FF2B5EF4-FFF2-40B4-BE49-F238E27FC236}">
                <a16:creationId xmlns:a16="http://schemas.microsoft.com/office/drawing/2014/main" id="{630624F2-BE08-9E48-4C69-3ACBADF92186}"/>
              </a:ext>
            </a:extLst>
          </p:cNvPr>
          <p:cNvSpPr/>
          <p:nvPr/>
        </p:nvSpPr>
        <p:spPr>
          <a:xfrm>
            <a:off x="548640" y="1444752"/>
            <a:ext cx="2103120" cy="5029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TextBox 5">
            <a:extLst>
              <a:ext uri="{FF2B5EF4-FFF2-40B4-BE49-F238E27FC236}">
                <a16:creationId xmlns:a16="http://schemas.microsoft.com/office/drawing/2014/main" id="{A838115A-A343-45F6-71E4-0FA7B6BA6666}"/>
              </a:ext>
            </a:extLst>
          </p:cNvPr>
          <p:cNvSpPr txBox="1"/>
          <p:nvPr/>
        </p:nvSpPr>
        <p:spPr>
          <a:xfrm>
            <a:off x="566928" y="1792224"/>
            <a:ext cx="3886200" cy="292608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nb-NO" sz="1800" b="1">
                <a:solidFill>
                  <a:srgbClr val="000000"/>
                </a:solidFill>
                <a:latin typeface="Dressmann Sans"/>
              </a:rPr>
              <a:t>Kundene forventer bredde-</a:t>
            </a:r>
            <a:endParaRPr sz="1800" b="1">
              <a:solidFill>
                <a:srgbClr val="000000"/>
              </a:solidFill>
              <a:latin typeface="Dressmann Sans"/>
            </a:endParaRPr>
          </a:p>
        </p:txBody>
      </p:sp>
      <p:sp>
        <p:nvSpPr>
          <p:cNvPr id="66" name="TextBox 6">
            <a:extLst>
              <a:ext uri="{FF2B5EF4-FFF2-40B4-BE49-F238E27FC236}">
                <a16:creationId xmlns:a16="http://schemas.microsoft.com/office/drawing/2014/main" id="{A44477C1-88D7-B7C0-E409-655C13F83FF0}"/>
              </a:ext>
            </a:extLst>
          </p:cNvPr>
          <p:cNvSpPr txBox="1"/>
          <p:nvPr/>
        </p:nvSpPr>
        <p:spPr>
          <a:xfrm>
            <a:off x="566928" y="2240280"/>
            <a:ext cx="1847088" cy="512064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nb-NO" sz="3900" b="1">
                <a:solidFill>
                  <a:srgbClr val="FF0000"/>
                </a:solidFill>
                <a:latin typeface="Dressmann Sans"/>
              </a:rPr>
              <a:t>10-20</a:t>
            </a:r>
            <a:r>
              <a:rPr sz="3900" b="1">
                <a:solidFill>
                  <a:srgbClr val="FF0000"/>
                </a:solidFill>
                <a:latin typeface="Dressmann Sans"/>
              </a:rPr>
              <a:t> %</a:t>
            </a:r>
          </a:p>
        </p:txBody>
      </p:sp>
      <p:sp>
        <p:nvSpPr>
          <p:cNvPr id="68" name="TextBox 7">
            <a:extLst>
              <a:ext uri="{FF2B5EF4-FFF2-40B4-BE49-F238E27FC236}">
                <a16:creationId xmlns:a16="http://schemas.microsoft.com/office/drawing/2014/main" id="{9DFE023A-FF7E-F2AF-9632-ADB3064E8CD8}"/>
              </a:ext>
            </a:extLst>
          </p:cNvPr>
          <p:cNvSpPr txBox="1"/>
          <p:nvPr/>
        </p:nvSpPr>
        <p:spPr>
          <a:xfrm>
            <a:off x="2532888" y="2391156"/>
            <a:ext cx="1847088" cy="566928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nb-NO" sz="1550" b="0">
                <a:solidFill>
                  <a:srgbClr val="262626"/>
                </a:solidFill>
                <a:latin typeface="Dressmann Sans"/>
              </a:rPr>
              <a:t>Bedre resultatgrad online. Lav risiko.</a:t>
            </a:r>
            <a:endParaRPr sz="1550" b="0">
              <a:solidFill>
                <a:srgbClr val="262626"/>
              </a:solidFill>
              <a:latin typeface="Dressmann Sans"/>
            </a:endParaRPr>
          </a:p>
        </p:txBody>
      </p:sp>
      <p:sp>
        <p:nvSpPr>
          <p:cNvPr id="70" name="Rectangle 8">
            <a:extLst>
              <a:ext uri="{FF2B5EF4-FFF2-40B4-BE49-F238E27FC236}">
                <a16:creationId xmlns:a16="http://schemas.microsoft.com/office/drawing/2014/main" id="{B63FD8D9-29FA-905C-048A-CA599819EA74}"/>
              </a:ext>
            </a:extLst>
          </p:cNvPr>
          <p:cNvSpPr/>
          <p:nvPr/>
        </p:nvSpPr>
        <p:spPr>
          <a:xfrm>
            <a:off x="548640" y="3370214"/>
            <a:ext cx="3840480" cy="13716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8" name="TextBox 12">
            <a:extLst>
              <a:ext uri="{FF2B5EF4-FFF2-40B4-BE49-F238E27FC236}">
                <a16:creationId xmlns:a16="http://schemas.microsoft.com/office/drawing/2014/main" id="{19E12ECE-A915-4B0C-904D-C7533B3EA9FC}"/>
              </a:ext>
            </a:extLst>
          </p:cNvPr>
          <p:cNvSpPr txBox="1"/>
          <p:nvPr/>
        </p:nvSpPr>
        <p:spPr>
          <a:xfrm>
            <a:off x="548640" y="3639962"/>
            <a:ext cx="4023360" cy="749808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nb-NO" sz="1600">
                <a:solidFill>
                  <a:srgbClr val="262626"/>
                </a:solidFill>
                <a:latin typeface="Dressmann Sans"/>
              </a:rPr>
              <a:t>Et større sortiment gir høyere relevans, tetter gapet mot pure online </a:t>
            </a:r>
            <a:r>
              <a:rPr lang="nb-NO" sz="1600" err="1">
                <a:solidFill>
                  <a:srgbClr val="262626"/>
                </a:solidFill>
                <a:latin typeface="Dressmann Sans"/>
              </a:rPr>
              <a:t>players</a:t>
            </a:r>
            <a:r>
              <a:rPr lang="nb-NO" sz="1600">
                <a:solidFill>
                  <a:srgbClr val="262626"/>
                </a:solidFill>
                <a:latin typeface="Dressmann Sans"/>
              </a:rPr>
              <a:t>,  bedre konvertering, færre tapte salg.</a:t>
            </a:r>
            <a:endParaRPr sz="1600" b="0">
              <a:solidFill>
                <a:srgbClr val="262626"/>
              </a:solidFill>
              <a:latin typeface="Dressmann Sans"/>
            </a:endParaRPr>
          </a:p>
        </p:txBody>
      </p:sp>
      <p:sp>
        <p:nvSpPr>
          <p:cNvPr id="80" name="Rectangle 29">
            <a:extLst>
              <a:ext uri="{FF2B5EF4-FFF2-40B4-BE49-F238E27FC236}">
                <a16:creationId xmlns:a16="http://schemas.microsoft.com/office/drawing/2014/main" id="{30C1F548-5B8B-249C-2D48-061A0D3C4DF2}"/>
              </a:ext>
            </a:extLst>
          </p:cNvPr>
          <p:cNvSpPr/>
          <p:nvPr/>
        </p:nvSpPr>
        <p:spPr>
          <a:xfrm>
            <a:off x="0" y="5897880"/>
            <a:ext cx="12192000" cy="62179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2" name="Rectangle 30">
            <a:extLst>
              <a:ext uri="{FF2B5EF4-FFF2-40B4-BE49-F238E27FC236}">
                <a16:creationId xmlns:a16="http://schemas.microsoft.com/office/drawing/2014/main" id="{8E7736E4-82D7-CFD9-ED24-928B58328D9D}"/>
              </a:ext>
            </a:extLst>
          </p:cNvPr>
          <p:cNvSpPr/>
          <p:nvPr/>
        </p:nvSpPr>
        <p:spPr>
          <a:xfrm>
            <a:off x="0" y="5870448"/>
            <a:ext cx="12191695" cy="5029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4" name="TextBox 31">
            <a:extLst>
              <a:ext uri="{FF2B5EF4-FFF2-40B4-BE49-F238E27FC236}">
                <a16:creationId xmlns:a16="http://schemas.microsoft.com/office/drawing/2014/main" id="{3DA54865-2F2B-C109-7CCA-6ED01E1D75BC}"/>
              </a:ext>
            </a:extLst>
          </p:cNvPr>
          <p:cNvSpPr txBox="1"/>
          <p:nvPr/>
        </p:nvSpPr>
        <p:spPr>
          <a:xfrm>
            <a:off x="566928" y="5989320"/>
            <a:ext cx="11018520" cy="365760"/>
          </a:xfrm>
          <a:prstGeom prst="rect">
            <a:avLst/>
          </a:prstGeom>
          <a:noFill/>
        </p:spPr>
        <p:txBody>
          <a:bodyPr wrap="square" lIns="9144" tIns="9144" rIns="9144" bIns="9144">
            <a:noAutofit/>
          </a:bodyPr>
          <a:lstStyle/>
          <a:p>
            <a:pPr algn="l"/>
            <a:r>
              <a:rPr lang="nb-NO" sz="1700" b="0">
                <a:solidFill>
                  <a:srgbClr val="FFFFFF"/>
                </a:solidFill>
                <a:latin typeface="Dressmann Sans"/>
              </a:rPr>
              <a:t>Et bredere sortiment online er ikke «</a:t>
            </a:r>
            <a:r>
              <a:rPr lang="nb-NO" sz="1700" b="0" err="1">
                <a:solidFill>
                  <a:srgbClr val="FFFFFF"/>
                </a:solidFill>
                <a:latin typeface="Dressmann Sans"/>
              </a:rPr>
              <a:t>nice</a:t>
            </a:r>
            <a:r>
              <a:rPr lang="nb-NO" sz="1700" b="0">
                <a:solidFill>
                  <a:srgbClr val="FFFFFF"/>
                </a:solidFill>
                <a:latin typeface="Dressmann Sans"/>
              </a:rPr>
              <a:t> to have» – det er en forutsetning for digital vekst</a:t>
            </a:r>
            <a:endParaRPr sz="1700" b="0">
              <a:solidFill>
                <a:srgbClr val="FFFFFF"/>
              </a:solidFill>
              <a:latin typeface="Dressmann Sans"/>
            </a:endParaRPr>
          </a:p>
        </p:txBody>
      </p:sp>
      <p:sp>
        <p:nvSpPr>
          <p:cNvPr id="86" name="TextBox 20">
            <a:extLst>
              <a:ext uri="{FF2B5EF4-FFF2-40B4-BE49-F238E27FC236}">
                <a16:creationId xmlns:a16="http://schemas.microsoft.com/office/drawing/2014/main" id="{7ACA903F-ACD0-5E39-26F2-F45D2A4E858E}"/>
              </a:ext>
            </a:extLst>
          </p:cNvPr>
          <p:cNvSpPr txBox="1"/>
          <p:nvPr/>
        </p:nvSpPr>
        <p:spPr>
          <a:xfrm>
            <a:off x="5504688" y="3969819"/>
            <a:ext cx="5440680" cy="39319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nb-NO" sz="1450" b="0">
                <a:solidFill>
                  <a:srgbClr val="262626"/>
                </a:solidFill>
                <a:latin typeface="Dressmann Sans"/>
              </a:rPr>
              <a:t>Driver trafikk og bygger «brand-halo». Online er den eneste butikken hvor dette kan skaleres uten kompleksitet og risiko.</a:t>
            </a:r>
            <a:endParaRPr sz="1450" b="0">
              <a:solidFill>
                <a:srgbClr val="262626"/>
              </a:solidFill>
              <a:latin typeface="Dressmann Sans"/>
            </a:endParaRPr>
          </a:p>
        </p:txBody>
      </p:sp>
      <p:sp>
        <p:nvSpPr>
          <p:cNvPr id="5" name="TextBox 22">
            <a:extLst>
              <a:ext uri="{FF2B5EF4-FFF2-40B4-BE49-F238E27FC236}">
                <a16:creationId xmlns:a16="http://schemas.microsoft.com/office/drawing/2014/main" id="{CC0AAF76-1B3A-29D5-3C10-F4B96ED8928C}"/>
              </a:ext>
            </a:extLst>
          </p:cNvPr>
          <p:cNvSpPr txBox="1"/>
          <p:nvPr/>
        </p:nvSpPr>
        <p:spPr>
          <a:xfrm>
            <a:off x="5015484" y="4456736"/>
            <a:ext cx="566928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800" b="1">
                <a:solidFill>
                  <a:srgbClr val="FF0000"/>
                </a:solidFill>
                <a:latin typeface="Dressmann Sans"/>
              </a:rPr>
              <a:t>0</a:t>
            </a:r>
            <a:r>
              <a:rPr lang="nb-NO" sz="1800" b="1">
                <a:solidFill>
                  <a:srgbClr val="FF0000"/>
                </a:solidFill>
                <a:latin typeface="Dressmann Sans"/>
              </a:rPr>
              <a:t>4</a:t>
            </a:r>
            <a:endParaRPr sz="1800" b="1">
              <a:solidFill>
                <a:srgbClr val="FF0000"/>
              </a:solidFill>
              <a:latin typeface="Dressmann Sans"/>
            </a:endParaRPr>
          </a:p>
        </p:txBody>
      </p:sp>
      <p:sp>
        <p:nvSpPr>
          <p:cNvPr id="9" name="TextBox 19">
            <a:extLst>
              <a:ext uri="{FF2B5EF4-FFF2-40B4-BE49-F238E27FC236}">
                <a16:creationId xmlns:a16="http://schemas.microsoft.com/office/drawing/2014/main" id="{AFDC21F9-2A1D-C594-F84B-7ED3A5C316B1}"/>
              </a:ext>
            </a:extLst>
          </p:cNvPr>
          <p:cNvSpPr txBox="1"/>
          <p:nvPr/>
        </p:nvSpPr>
        <p:spPr>
          <a:xfrm>
            <a:off x="5513368" y="4456736"/>
            <a:ext cx="5349240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nb-NO" sz="1700" b="1">
                <a:solidFill>
                  <a:srgbClr val="000000"/>
                </a:solidFill>
                <a:latin typeface="Dressmann Sans"/>
              </a:rPr>
              <a:t>Sømløs kundereise</a:t>
            </a:r>
            <a:endParaRPr sz="1700" b="1">
              <a:solidFill>
                <a:srgbClr val="000000"/>
              </a:solidFill>
              <a:latin typeface="Dressmann Sans"/>
            </a:endParaRPr>
          </a:p>
        </p:txBody>
      </p:sp>
      <p:sp>
        <p:nvSpPr>
          <p:cNvPr id="13" name="TextBox 20">
            <a:extLst>
              <a:ext uri="{FF2B5EF4-FFF2-40B4-BE49-F238E27FC236}">
                <a16:creationId xmlns:a16="http://schemas.microsoft.com/office/drawing/2014/main" id="{52156FAD-0EFD-EFA9-0FE0-6FBB2C11D44B}"/>
              </a:ext>
            </a:extLst>
          </p:cNvPr>
          <p:cNvSpPr txBox="1"/>
          <p:nvPr/>
        </p:nvSpPr>
        <p:spPr>
          <a:xfrm>
            <a:off x="5550408" y="4701820"/>
            <a:ext cx="5440680" cy="39319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nb-NO" sz="1450" b="0">
                <a:solidFill>
                  <a:srgbClr val="262626"/>
                </a:solidFill>
                <a:latin typeface="Dressmann Sans"/>
              </a:rPr>
              <a:t>Kunden forventer at alt finnes online-uansett butikk sin plassering. Større online sortiment-reduserer friksjon.</a:t>
            </a:r>
            <a:endParaRPr sz="1450" b="0">
              <a:solidFill>
                <a:srgbClr val="262626"/>
              </a:solidFill>
              <a:latin typeface="Dressmann Sans"/>
            </a:endParaRPr>
          </a:p>
        </p:txBody>
      </p:sp>
    </p:spTree>
    <p:extLst>
      <p:ext uri="{BB962C8B-B14F-4D97-AF65-F5344CB8AC3E}">
        <p14:creationId xmlns:p14="http://schemas.microsoft.com/office/powerpoint/2010/main" val="30798950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FC1795C-C6B0-369E-F801-0AB7DF380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28D5427-E54A-23A7-0990-78327E8354CE}"/>
              </a:ext>
            </a:extLst>
          </p:cNvPr>
          <p:cNvSpPr txBox="1"/>
          <p:nvPr/>
        </p:nvSpPr>
        <p:spPr>
          <a:xfrm>
            <a:off x="1145540" y="19050"/>
            <a:ext cx="881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/>
              <a:t>BIGGER – Definisjon i Tall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EFE87E-667B-2589-3BB9-D712B2B21715}"/>
              </a:ext>
            </a:extLst>
          </p:cNvPr>
          <p:cNvSpPr txBox="1"/>
          <p:nvPr/>
        </p:nvSpPr>
        <p:spPr>
          <a:xfrm>
            <a:off x="226336" y="469863"/>
            <a:ext cx="1132397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/>
          </a:p>
          <a:p>
            <a:r>
              <a:rPr lang="nb-NO"/>
              <a:t>-Målsettingen er ikke at Bigger nødvendigvis skal øke dagens andel, men være de største bidragsyterne gjennom hele året</a:t>
            </a:r>
          </a:p>
          <a:p>
            <a:r>
              <a:rPr lang="nb-NO"/>
              <a:t>-Bigger bidrar også for å løfte totalbusinessen, dvs også andre varegrupper. </a:t>
            </a:r>
          </a:p>
          <a:p>
            <a:r>
              <a:rPr lang="nb-NO"/>
              <a:t>	eks Shirts BIG-&gt;formal accessories</a:t>
            </a:r>
          </a:p>
          <a:p>
            <a:r>
              <a:rPr lang="nb-NO"/>
              <a:t>	eks Trousers/jeans-&gt; Belts, t-</a:t>
            </a:r>
            <a:r>
              <a:rPr lang="nb-NO" err="1"/>
              <a:t>shirts</a:t>
            </a:r>
            <a:r>
              <a:rPr lang="nb-NO"/>
              <a:t>, sweaters, shorts</a:t>
            </a:r>
          </a:p>
          <a:p>
            <a:r>
              <a:rPr lang="nb-NO"/>
              <a:t>	eks Underwear-&gt; T-</a:t>
            </a:r>
            <a:r>
              <a:rPr lang="nb-NO" err="1"/>
              <a:t>shirts</a:t>
            </a:r>
            <a:r>
              <a:rPr lang="nb-NO"/>
              <a:t>, accessories </a:t>
            </a:r>
            <a:r>
              <a:rPr lang="nb-NO" err="1"/>
              <a:t>etc</a:t>
            </a:r>
            <a:endParaRPr lang="nb-NO"/>
          </a:p>
          <a:p>
            <a:endParaRPr lang="nb-NO"/>
          </a:p>
          <a:p>
            <a:r>
              <a:rPr lang="nb-NO">
                <a:highlight>
                  <a:srgbClr val="FF0000"/>
                </a:highlight>
              </a:rPr>
              <a:t>VIKTIG!!</a:t>
            </a:r>
            <a:endParaRPr lang="nb-NO"/>
          </a:p>
          <a:p>
            <a:r>
              <a:rPr lang="nb-NO"/>
              <a:t>-Tall og historikk skal ikke være førende for beslutning av satsningsområder på kort og lang sikt, men brukes som beslutningsstøtte.</a:t>
            </a:r>
          </a:p>
          <a:p>
            <a:r>
              <a:rPr lang="nb-NO"/>
              <a:t>-Tall og historikk brukes til å se hva en faktisk vekst vil gi i resultat i de respektive Biggene/varegruppene</a:t>
            </a:r>
          </a:p>
          <a:p>
            <a:endParaRPr lang="nb-NO"/>
          </a:p>
          <a:p>
            <a:pPr marL="285750" indent="-285750">
              <a:buFontTx/>
              <a:buChar char="-"/>
            </a:pPr>
            <a:endParaRPr lang="nb-NO"/>
          </a:p>
          <a:p>
            <a:endParaRPr lang="nb-NO"/>
          </a:p>
          <a:p>
            <a:pPr marL="285750" indent="-285750">
              <a:buFontTx/>
              <a:buChar char="-"/>
            </a:pPr>
            <a:endParaRPr lang="nb-NO"/>
          </a:p>
          <a:p>
            <a:pPr marL="285750" indent="-285750">
              <a:buFontTx/>
              <a:buChar char="-"/>
            </a:pPr>
            <a:endParaRPr lang="nb-NO"/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912987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09828F-D8D8-A603-001F-BA5CBBDE61E3}"/>
              </a:ext>
            </a:extLst>
          </p:cNvPr>
          <p:cNvSpPr txBox="1"/>
          <p:nvPr/>
        </p:nvSpPr>
        <p:spPr>
          <a:xfrm>
            <a:off x="952500" y="2325588"/>
            <a:ext cx="10287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>
                <a:latin typeface="Dressmann Slab Bold" pitchFamily="2" charset="0"/>
              </a:rPr>
              <a:t>BIGGER &amp; BOLDER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8037EE-4D42-34BC-0A36-87A825F27D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906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FFEC672-46E6-FDDC-DB8D-A1B9FC6C22AD}"/>
              </a:ext>
            </a:extLst>
          </p:cNvPr>
          <p:cNvSpPr txBox="1"/>
          <p:nvPr/>
        </p:nvSpPr>
        <p:spPr>
          <a:xfrm>
            <a:off x="1132514" y="1719743"/>
            <a:ext cx="996612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/>
              <a:t>Hva</a:t>
            </a:r>
            <a:r>
              <a:rPr lang="en-US"/>
              <a:t> om vi </a:t>
            </a:r>
            <a:r>
              <a:rPr lang="en-US" err="1"/>
              <a:t>bygger</a:t>
            </a:r>
            <a:r>
              <a:rPr lang="en-US"/>
              <a:t> </a:t>
            </a:r>
            <a:r>
              <a:rPr lang="en-US" err="1"/>
              <a:t>videre</a:t>
            </a:r>
            <a:r>
              <a:rPr lang="en-US"/>
              <a:t> </a:t>
            </a:r>
            <a:r>
              <a:rPr lang="en-US" err="1"/>
              <a:t>på</a:t>
            </a:r>
            <a:r>
              <a:rPr lang="en-US"/>
              <a:t> at vi er </a:t>
            </a:r>
            <a:r>
              <a:rPr lang="en-US" err="1"/>
              <a:t>spesialister</a:t>
            </a:r>
            <a:r>
              <a:rPr lang="en-US"/>
              <a:t> </a:t>
            </a:r>
            <a:r>
              <a:rPr lang="en-US" err="1"/>
              <a:t>på</a:t>
            </a:r>
            <a:r>
              <a:rPr lang="en-US"/>
              <a:t> </a:t>
            </a:r>
            <a:r>
              <a:rPr lang="en-US" err="1"/>
              <a:t>våre</a:t>
            </a:r>
            <a:r>
              <a:rPr lang="en-US"/>
              <a:t> </a:t>
            </a:r>
            <a:r>
              <a:rPr lang="en-US" err="1"/>
              <a:t>BIG’er</a:t>
            </a:r>
            <a:r>
              <a:rPr lang="en-US"/>
              <a:t>?</a:t>
            </a:r>
          </a:p>
          <a:p>
            <a:r>
              <a:rPr lang="en-US"/>
              <a:t>Lage </a:t>
            </a:r>
            <a:r>
              <a:rPr lang="en-US" err="1"/>
              <a:t>egne</a:t>
            </a:r>
            <a:r>
              <a:rPr lang="en-US"/>
              <a:t> FLAGSHIP </a:t>
            </a:r>
            <a:r>
              <a:rPr lang="en-US" err="1"/>
              <a:t>butikker</a:t>
            </a:r>
            <a:r>
              <a:rPr lang="en-US"/>
              <a:t> </a:t>
            </a:r>
            <a:r>
              <a:rPr lang="en-US" err="1"/>
              <a:t>på</a:t>
            </a:r>
            <a:r>
              <a:rPr lang="en-US"/>
              <a:t> </a:t>
            </a:r>
            <a:r>
              <a:rPr lang="en-US" err="1"/>
              <a:t>våre</a:t>
            </a:r>
            <a:r>
              <a:rPr lang="en-US"/>
              <a:t> </a:t>
            </a:r>
            <a:r>
              <a:rPr lang="en-US" err="1"/>
              <a:t>BIG’er</a:t>
            </a:r>
            <a:endParaRPr lang="en-US"/>
          </a:p>
          <a:p>
            <a:r>
              <a:rPr lang="en-US" err="1"/>
              <a:t>Egne</a:t>
            </a:r>
            <a:r>
              <a:rPr lang="en-US"/>
              <a:t> flagships </a:t>
            </a:r>
            <a:r>
              <a:rPr lang="en-US" err="1"/>
              <a:t>på</a:t>
            </a:r>
            <a:r>
              <a:rPr lang="en-US"/>
              <a:t> Formal (dress, </a:t>
            </a:r>
            <a:r>
              <a:rPr lang="en-US" err="1"/>
              <a:t>skjorter</a:t>
            </a:r>
            <a:r>
              <a:rPr lang="en-US"/>
              <a:t> og </a:t>
            </a:r>
            <a:r>
              <a:rPr lang="en-US" err="1"/>
              <a:t>blazere</a:t>
            </a:r>
            <a:r>
              <a:rPr lang="en-US"/>
              <a:t>)</a:t>
            </a:r>
          </a:p>
          <a:p>
            <a:r>
              <a:rPr lang="en-US"/>
              <a:t>                                       Jeans</a:t>
            </a:r>
          </a:p>
          <a:p>
            <a:r>
              <a:rPr lang="en-US"/>
              <a:t>                                       Trousers</a:t>
            </a:r>
          </a:p>
          <a:p>
            <a:r>
              <a:rPr lang="en-US"/>
              <a:t>		Man</a:t>
            </a:r>
          </a:p>
          <a:p>
            <a:endParaRPr lang="en-US"/>
          </a:p>
          <a:p>
            <a:r>
              <a:rPr lang="en-US" err="1"/>
              <a:t>Skape</a:t>
            </a:r>
            <a:r>
              <a:rPr lang="en-US"/>
              <a:t> et </a:t>
            </a:r>
            <a:r>
              <a:rPr lang="en-US" err="1"/>
              <a:t>fysisk</a:t>
            </a:r>
            <a:r>
              <a:rPr lang="en-US"/>
              <a:t> </a:t>
            </a:r>
            <a:r>
              <a:rPr lang="en-US" err="1"/>
              <a:t>utstillingsvindu</a:t>
            </a:r>
            <a:r>
              <a:rPr lang="en-US"/>
              <a:t> for online,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måte</a:t>
            </a:r>
            <a:r>
              <a:rPr lang="en-US"/>
              <a:t> å </a:t>
            </a:r>
            <a:r>
              <a:rPr lang="en-US" err="1"/>
              <a:t>skape</a:t>
            </a:r>
            <a:r>
              <a:rPr lang="en-US"/>
              <a:t> branding, teste </a:t>
            </a:r>
            <a:r>
              <a:rPr lang="en-US" err="1"/>
              <a:t>ut</a:t>
            </a:r>
            <a:r>
              <a:rPr lang="en-US"/>
              <a:t> nye </a:t>
            </a:r>
            <a:r>
              <a:rPr lang="en-US" err="1"/>
              <a:t>passformer</a:t>
            </a:r>
            <a:r>
              <a:rPr lang="en-US"/>
              <a:t>, </a:t>
            </a:r>
            <a:r>
              <a:rPr lang="en-US" err="1"/>
              <a:t>kvaliteter</a:t>
            </a:r>
            <a:r>
              <a:rPr lang="en-US"/>
              <a:t>. 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587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6C8F7F4-6817-128D-2FBF-888AB6DA75C5}"/>
              </a:ext>
            </a:extLst>
          </p:cNvPr>
          <p:cNvSpPr txBox="1"/>
          <p:nvPr/>
        </p:nvSpPr>
        <p:spPr>
          <a:xfrm>
            <a:off x="0" y="2545593"/>
            <a:ext cx="1219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>
                <a:latin typeface="Dressmann Slab Bold" pitchFamily="2" charset="0"/>
              </a:rPr>
              <a:t>BESTSELGERE</a:t>
            </a:r>
          </a:p>
        </p:txBody>
      </p:sp>
    </p:spTree>
    <p:extLst>
      <p:ext uri="{BB962C8B-B14F-4D97-AF65-F5344CB8AC3E}">
        <p14:creationId xmlns:p14="http://schemas.microsoft.com/office/powerpoint/2010/main" val="36548259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3F87BF-F2F7-3153-DD81-BD26F25AC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8703" y="88851"/>
            <a:ext cx="6217919" cy="6731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1882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B87105-1C50-2551-A8BC-B5E50AE56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5987" y="818148"/>
            <a:ext cx="5866653" cy="5409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DBB2717-D9F8-7A18-1C1E-435B9226ED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675" y="818145"/>
            <a:ext cx="5779202" cy="540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1271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BB9B0D-DF05-57DC-3F24-11B982A89F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571" y="648047"/>
            <a:ext cx="9942857" cy="55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9487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EEC22A-A92A-1948-1ACC-DBD602D17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611" y="448047"/>
            <a:ext cx="6457143" cy="59619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278CC6C-0767-7A1F-5B42-825795A59E6A}"/>
              </a:ext>
            </a:extLst>
          </p:cNvPr>
          <p:cNvSpPr txBox="1"/>
          <p:nvPr/>
        </p:nvSpPr>
        <p:spPr>
          <a:xfrm>
            <a:off x="7103444" y="654518"/>
            <a:ext cx="4803007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/>
              <a:t>Er det Design og Innkjøp der lager listen?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/>
              <a:t>Er en bestselger bare store volumer eller kan det også en nyhet vi tror på?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/>
              <a:t>Hvordan tar vi dette ut 360?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/>
              <a:t>Kan vi fortelle kunden at dette er en bestselger?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/>
              <a:t>Hvilke potientialer har vi for bestselgere?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/>
              <a:t>‘Wake up your Bestselger’?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1173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063EFD-0885-B369-32F6-95BAB682E0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4902" y="3057606"/>
            <a:ext cx="6269765" cy="34792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8F20E2D-7A60-3299-7A46-6EFDF9A830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2452" y="3840480"/>
            <a:ext cx="1489866" cy="17036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6E73DF-34FA-3CDB-9CEE-C744EDF709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2942" y="5310405"/>
            <a:ext cx="474871" cy="1401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C8A0345-BF7E-3C73-AD10-97D97A2404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8613" y="5356343"/>
            <a:ext cx="604235" cy="1782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5B9681D-7335-F1DC-FB67-D062722BD4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409" y="108659"/>
            <a:ext cx="11709181" cy="269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2934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FBC431-771F-6436-F061-91DBBE9C9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47C473F-9C02-2EF7-8F9C-FDC7B625DE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224434"/>
              </p:ext>
            </p:extLst>
          </p:nvPr>
        </p:nvGraphicFramePr>
        <p:xfrm>
          <a:off x="901700" y="321183"/>
          <a:ext cx="10515600" cy="22510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1630625751"/>
                    </a:ext>
                  </a:extLst>
                </a:gridCol>
              </a:tblGrid>
              <a:tr h="373063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2400"/>
                        <a:buFont typeface="Arial" panose="020B0604020202020204" pitchFamily="34" charset="0"/>
                        <a:buChar char="•"/>
                      </a:pPr>
                      <a:r>
                        <a:rPr lang="en-US" sz="2400" u="none" strike="noStrike">
                          <a:effectLst/>
                        </a:rPr>
                        <a:t>Er det Design og Innkjøp der lager listen?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8808" marR="9411" marT="9411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2545634"/>
                  </a:ext>
                </a:extLst>
              </a:tr>
              <a:tr h="373063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2400"/>
                        <a:buFont typeface="Arial" panose="020B0604020202020204" pitchFamily="34" charset="0"/>
                        <a:buChar char="•"/>
                      </a:pPr>
                      <a:r>
                        <a:rPr lang="en-US" sz="2400" u="none" strike="noStrike">
                          <a:effectLst/>
                        </a:rPr>
                        <a:t>Er en bestselger bare store volumer eller kan det også en nyhet vi tror på?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8808" marR="9411" marT="9411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7557172"/>
                  </a:ext>
                </a:extLst>
              </a:tr>
              <a:tr h="373063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2400"/>
                        <a:buFont typeface="Arial" panose="020B0604020202020204" pitchFamily="34" charset="0"/>
                        <a:buChar char="•"/>
                      </a:pPr>
                      <a:r>
                        <a:rPr lang="en-US" sz="2400" u="none" strike="noStrike">
                          <a:effectLst/>
                        </a:rPr>
                        <a:t>Hvordan tar vi dette ut 360?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8808" marR="9411" marT="9411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2455631"/>
                  </a:ext>
                </a:extLst>
              </a:tr>
              <a:tr h="373063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2400"/>
                        <a:buFont typeface="Arial" panose="020B0604020202020204" pitchFamily="34" charset="0"/>
                        <a:buChar char="•"/>
                      </a:pPr>
                      <a:r>
                        <a:rPr lang="en-US" sz="2400" u="none" strike="noStrike">
                          <a:effectLst/>
                        </a:rPr>
                        <a:t>Kan vi fortelle kunden at dette er en bestselger?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8808" marR="9411" marT="9411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971304"/>
                  </a:ext>
                </a:extLst>
              </a:tr>
              <a:tr h="373063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2400"/>
                        <a:buFont typeface="Arial" panose="020B0604020202020204" pitchFamily="34" charset="0"/>
                        <a:buChar char="•"/>
                      </a:pPr>
                      <a:r>
                        <a:rPr lang="en-US" sz="2400" u="none" strike="noStrike">
                          <a:effectLst/>
                        </a:rPr>
                        <a:t>Hvilke potientialer har vi for bestselgere?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8808" marR="9411" marT="9411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7687123"/>
                  </a:ext>
                </a:extLst>
              </a:tr>
              <a:tr h="373063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2400"/>
                        <a:buFont typeface="Arial" panose="020B0604020202020204" pitchFamily="34" charset="0"/>
                        <a:buChar char="•"/>
                      </a:pPr>
                      <a:r>
                        <a:rPr lang="en-US" sz="2400" u="none" strike="noStrike">
                          <a:effectLst/>
                        </a:rPr>
                        <a:t>‘Wake up your </a:t>
                      </a:r>
                      <a:r>
                        <a:rPr lang="en-US" sz="2400" u="none" strike="noStrike" err="1">
                          <a:effectLst/>
                        </a:rPr>
                        <a:t>Bestselger</a:t>
                      </a:r>
                      <a:r>
                        <a:rPr lang="en-US" sz="2400" u="none" strike="noStrike">
                          <a:effectLst/>
                        </a:rPr>
                        <a:t>’?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8808" marR="9411" marT="9411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2000424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1ED59D1A-43F0-9FE0-E299-5D093C9F11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4902" y="3057606"/>
            <a:ext cx="6269765" cy="34792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177A3C-BE8D-8C8F-AAB4-E70465560A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2452" y="3840480"/>
            <a:ext cx="1489866" cy="17036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353224-8474-C997-D601-5D8D692E18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2942" y="5310405"/>
            <a:ext cx="474871" cy="1401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49BA050-B5C8-0787-A3C7-434FC83BC2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2263" y="5349993"/>
            <a:ext cx="604235" cy="1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993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99B601BB-7302-DBB3-9AE7-AF15FB4E5D0C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2218214"/>
          <a:ext cx="11082129" cy="3566160"/>
        </p:xfrm>
        <a:graphic>
          <a:graphicData uri="http://schemas.openxmlformats.org/drawingml/2006/table">
            <a:tbl>
              <a:tblPr/>
              <a:tblGrid>
                <a:gridCol w="3694043">
                  <a:extLst>
                    <a:ext uri="{9D8B030D-6E8A-4147-A177-3AD203B41FA5}">
                      <a16:colId xmlns:a16="http://schemas.microsoft.com/office/drawing/2014/main" val="3635169589"/>
                    </a:ext>
                  </a:extLst>
                </a:gridCol>
                <a:gridCol w="3694043">
                  <a:extLst>
                    <a:ext uri="{9D8B030D-6E8A-4147-A177-3AD203B41FA5}">
                      <a16:colId xmlns:a16="http://schemas.microsoft.com/office/drawing/2014/main" val="1076204951"/>
                    </a:ext>
                  </a:extLst>
                </a:gridCol>
                <a:gridCol w="3694043">
                  <a:extLst>
                    <a:ext uri="{9D8B030D-6E8A-4147-A177-3AD203B41FA5}">
                      <a16:colId xmlns:a16="http://schemas.microsoft.com/office/drawing/2014/main" val="181893691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b-NO" b="1">
                          <a:latin typeface="Dressmann Sans" pitchFamily="2" charset="0"/>
                        </a:rPr>
                        <a:t>Faktor</a:t>
                      </a:r>
                      <a:endParaRPr lang="nb-NO">
                        <a:latin typeface="Dressmann Sans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b-NO" b="1">
                          <a:latin typeface="Dressmann Sans" pitchFamily="2" charset="0"/>
                        </a:rPr>
                        <a:t>Effekt</a:t>
                      </a:r>
                      <a:endParaRPr lang="nb-NO">
                        <a:latin typeface="Dressmann Sans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b-NO" b="1">
                          <a:latin typeface="Dressmann Sans" pitchFamily="2" charset="0"/>
                        </a:rPr>
                        <a:t>Hvorfor det betyr noe</a:t>
                      </a:r>
                      <a:endParaRPr lang="nb-NO">
                        <a:latin typeface="Dressmann Sans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96837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b-NO" b="1">
                          <a:latin typeface="Dressmann Sans" pitchFamily="2" charset="0"/>
                        </a:rPr>
                        <a:t>Kundetilgjengelighet</a:t>
                      </a:r>
                      <a:endParaRPr lang="nb-NO">
                        <a:latin typeface="Dressmann Sans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b-NO">
                          <a:latin typeface="Dressmann Sans" pitchFamily="2" charset="0"/>
                        </a:rPr>
                        <a:t>Høyere konvertering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b-NO">
                          <a:latin typeface="Dressmann Sans" pitchFamily="2" charset="0"/>
                        </a:rPr>
                        <a:t>Kundene forventer null friksjon og bredde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34358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b-NO" b="1">
                          <a:latin typeface="Dressmann Sans" pitchFamily="2" charset="0"/>
                        </a:rPr>
                        <a:t>Brand-halo med </a:t>
                      </a:r>
                      <a:r>
                        <a:rPr lang="nb-NO" b="1" err="1">
                          <a:latin typeface="Dressmann Sans" pitchFamily="2" charset="0"/>
                        </a:rPr>
                        <a:t>collabs</a:t>
                      </a:r>
                      <a:endParaRPr lang="nb-NO">
                        <a:latin typeface="Dressmann Sans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b-NO">
                          <a:latin typeface="Dressmann Sans" pitchFamily="2" charset="0"/>
                        </a:rPr>
                        <a:t>Styrker posisjon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b-NO">
                          <a:latin typeface="Dressmann Sans" pitchFamily="2" charset="0"/>
                        </a:rPr>
                        <a:t>Collabs fungerer som destination categories som krever dybde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85457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b-NO" b="1">
                          <a:latin typeface="Dressmann Sans" pitchFamily="2" charset="0"/>
                        </a:rPr>
                        <a:t>Marginforbedring</a:t>
                      </a:r>
                      <a:endParaRPr lang="nb-NO">
                        <a:latin typeface="Dressmann Sans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b-NO">
                          <a:latin typeface="Dressmann Sans" pitchFamily="2" charset="0"/>
                        </a:rPr>
                        <a:t>+10–20%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b-NO">
                          <a:latin typeface="Dressmann Sans" pitchFamily="2" charset="0"/>
                        </a:rPr>
                        <a:t>Data‑drevet assortimentsstyring gir dokumentert marginløft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51091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b-NO" b="1">
                          <a:latin typeface="Dressmann Sans" pitchFamily="2" charset="0"/>
                        </a:rPr>
                        <a:t>Test &amp; lær</a:t>
                      </a:r>
                      <a:endParaRPr lang="nb-NO">
                        <a:latin typeface="Dressmann Sans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b-NO">
                          <a:latin typeface="Dressmann Sans" pitchFamily="2" charset="0"/>
                        </a:rPr>
                        <a:t>Lav risiko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b-NO">
                          <a:latin typeface="Dressmann Sans" pitchFamily="2" charset="0"/>
                        </a:rPr>
                        <a:t>Online muliggjør test-SKU-er før fysisk skalering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83978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b-NO" b="1">
                          <a:latin typeface="Dressmann Sans" pitchFamily="2" charset="0"/>
                        </a:rPr>
                        <a:t>Redusert kompleksitet i butikk</a:t>
                      </a:r>
                      <a:endParaRPr lang="nb-NO">
                        <a:latin typeface="Dressmann Sans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b-NO">
                          <a:latin typeface="Dressmann Sans" pitchFamily="2" charset="0"/>
                        </a:rPr>
                        <a:t>Bedre drift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b-NO">
                          <a:latin typeface="Dressmann Sans" pitchFamily="2" charset="0"/>
                        </a:rPr>
                        <a:t>Extended range kan ligge online uten å ta plass i butikk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3879570"/>
                  </a:ext>
                </a:extLst>
              </a:tr>
            </a:tbl>
          </a:graphicData>
        </a:graphic>
      </p:graphicFrame>
      <p:sp>
        <p:nvSpPr>
          <p:cNvPr id="5" name="TextBox 1">
            <a:extLst>
              <a:ext uri="{FF2B5EF4-FFF2-40B4-BE49-F238E27FC236}">
                <a16:creationId xmlns:a16="http://schemas.microsoft.com/office/drawing/2014/main" id="{5841D73B-CA0C-8170-FCDE-3BB92E81DBD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en-US" sz="3100" b="1">
                <a:solidFill>
                  <a:srgbClr val="000000"/>
                </a:solidFill>
                <a:latin typeface="Dressmann Sans"/>
              </a:rPr>
              <a:t>ONLINE EXCLUSIVES</a:t>
            </a:r>
            <a:endParaRPr sz="3100" b="1">
              <a:solidFill>
                <a:srgbClr val="000000"/>
              </a:solidFill>
              <a:latin typeface="Dressmann Sans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DE83D1D3-702E-71DA-5B43-9F32AADBA149}"/>
              </a:ext>
            </a:extLst>
          </p:cNvPr>
          <p:cNvSpPr/>
          <p:nvPr/>
        </p:nvSpPr>
        <p:spPr>
          <a:xfrm>
            <a:off x="548640" y="1444752"/>
            <a:ext cx="2103120" cy="5029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BAFB2007-1369-1193-F031-AE755CF6288E}"/>
              </a:ext>
            </a:extLst>
          </p:cNvPr>
          <p:cNvSpPr/>
          <p:nvPr/>
        </p:nvSpPr>
        <p:spPr>
          <a:xfrm flipH="1">
            <a:off x="4198949" y="2105240"/>
            <a:ext cx="50293" cy="376520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A8C2A4FF-6E87-8E4F-C415-D51EBEF5E725}"/>
              </a:ext>
            </a:extLst>
          </p:cNvPr>
          <p:cNvSpPr/>
          <p:nvPr/>
        </p:nvSpPr>
        <p:spPr>
          <a:xfrm>
            <a:off x="7623115" y="2105240"/>
            <a:ext cx="50292" cy="379264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29">
            <a:extLst>
              <a:ext uri="{FF2B5EF4-FFF2-40B4-BE49-F238E27FC236}">
                <a16:creationId xmlns:a16="http://schemas.microsoft.com/office/drawing/2014/main" id="{7456E95B-D2F6-C225-1227-B522FC08CA7B}"/>
              </a:ext>
            </a:extLst>
          </p:cNvPr>
          <p:cNvSpPr/>
          <p:nvPr/>
        </p:nvSpPr>
        <p:spPr>
          <a:xfrm>
            <a:off x="0" y="5897880"/>
            <a:ext cx="12192000" cy="62179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30">
            <a:extLst>
              <a:ext uri="{FF2B5EF4-FFF2-40B4-BE49-F238E27FC236}">
                <a16:creationId xmlns:a16="http://schemas.microsoft.com/office/drawing/2014/main" id="{EC911D1B-BF13-610D-4B7C-863FAFB6CED6}"/>
              </a:ext>
            </a:extLst>
          </p:cNvPr>
          <p:cNvSpPr/>
          <p:nvPr/>
        </p:nvSpPr>
        <p:spPr>
          <a:xfrm>
            <a:off x="0" y="5870448"/>
            <a:ext cx="12191695" cy="5029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31">
            <a:extLst>
              <a:ext uri="{FF2B5EF4-FFF2-40B4-BE49-F238E27FC236}">
                <a16:creationId xmlns:a16="http://schemas.microsoft.com/office/drawing/2014/main" id="{98942810-9DD4-A12E-7275-DB724437E79A}"/>
              </a:ext>
            </a:extLst>
          </p:cNvPr>
          <p:cNvSpPr txBox="1"/>
          <p:nvPr/>
        </p:nvSpPr>
        <p:spPr>
          <a:xfrm>
            <a:off x="566928" y="5989320"/>
            <a:ext cx="11018520" cy="365760"/>
          </a:xfrm>
          <a:prstGeom prst="rect">
            <a:avLst/>
          </a:prstGeom>
          <a:noFill/>
        </p:spPr>
        <p:txBody>
          <a:bodyPr wrap="square" lIns="9144" tIns="9144" rIns="9144" bIns="9144">
            <a:noAutofit/>
          </a:bodyPr>
          <a:lstStyle/>
          <a:p>
            <a:pPr algn="l"/>
            <a:r>
              <a:rPr lang="nb-NO" sz="1700" b="0">
                <a:solidFill>
                  <a:srgbClr val="FFFFFF"/>
                </a:solidFill>
                <a:latin typeface="Dressmann Sans"/>
              </a:rPr>
              <a:t>Et bredere sortiment online er ikke «</a:t>
            </a:r>
            <a:r>
              <a:rPr lang="nb-NO" sz="1700" b="0" err="1">
                <a:solidFill>
                  <a:srgbClr val="FFFFFF"/>
                </a:solidFill>
                <a:latin typeface="Dressmann Sans"/>
              </a:rPr>
              <a:t>nice</a:t>
            </a:r>
            <a:r>
              <a:rPr lang="nb-NO" sz="1700" b="0">
                <a:solidFill>
                  <a:srgbClr val="FFFFFF"/>
                </a:solidFill>
                <a:latin typeface="Dressmann Sans"/>
              </a:rPr>
              <a:t> to have» – det er en forutsetning for digital vekst</a:t>
            </a:r>
            <a:endParaRPr sz="1700" b="0">
              <a:solidFill>
                <a:srgbClr val="FFFFFF"/>
              </a:solidFill>
              <a:latin typeface="Dressmann Sans"/>
            </a:endParaRPr>
          </a:p>
        </p:txBody>
      </p:sp>
    </p:spTree>
    <p:extLst>
      <p:ext uri="{BB962C8B-B14F-4D97-AF65-F5344CB8AC3E}">
        <p14:creationId xmlns:p14="http://schemas.microsoft.com/office/powerpoint/2010/main" val="1330711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4D9C776-5837-0E38-751B-9E089FA0901F}"/>
              </a:ext>
            </a:extLst>
          </p:cNvPr>
          <p:cNvSpPr txBox="1"/>
          <p:nvPr/>
        </p:nvSpPr>
        <p:spPr>
          <a:xfrm>
            <a:off x="0" y="1059693"/>
            <a:ext cx="12192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>
                <a:latin typeface="Dressmann Slab Bold" pitchFamily="2" charset="0"/>
              </a:rPr>
              <a:t>UTVIKLING INNKJØPS-</a:t>
            </a:r>
          </a:p>
          <a:p>
            <a:pPr algn="ctr"/>
            <a:r>
              <a:rPr lang="en-US" sz="8000">
                <a:latin typeface="Dressmann Slab Bold" pitchFamily="2" charset="0"/>
              </a:rPr>
              <a:t> PRISER</a:t>
            </a:r>
          </a:p>
        </p:txBody>
      </p:sp>
    </p:spTree>
    <p:extLst>
      <p:ext uri="{BB962C8B-B14F-4D97-AF65-F5344CB8AC3E}">
        <p14:creationId xmlns:p14="http://schemas.microsoft.com/office/powerpoint/2010/main" val="12888189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AEA24A-52BA-DCFE-091F-CA68F51FD1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499" y="2335645"/>
            <a:ext cx="11896725" cy="22423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6667CF4-530C-0536-AFF4-CAF4AB18CA05}"/>
              </a:ext>
            </a:extLst>
          </p:cNvPr>
          <p:cNvSpPr txBox="1"/>
          <p:nvPr/>
        </p:nvSpPr>
        <p:spPr>
          <a:xfrm>
            <a:off x="-104776" y="743116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Dressmann Slab Bold" pitchFamily="2" charset="0"/>
              </a:rPr>
              <a:t>RÅVARER PRISER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B0EB4B0-C049-CD3E-C470-D7B564052348}"/>
              </a:ext>
            </a:extLst>
          </p:cNvPr>
          <p:cNvSpPr/>
          <p:nvPr/>
        </p:nvSpPr>
        <p:spPr>
          <a:xfrm>
            <a:off x="342900" y="3638550"/>
            <a:ext cx="11569700" cy="29845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835092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FCD5FD-241B-E506-092E-8C10FE8D5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7284" y="2033864"/>
            <a:ext cx="9277431" cy="31553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10A0CB-22DC-4ACB-A8AB-78588F34C831}"/>
              </a:ext>
            </a:extLst>
          </p:cNvPr>
          <p:cNvSpPr txBox="1"/>
          <p:nvPr/>
        </p:nvSpPr>
        <p:spPr>
          <a:xfrm>
            <a:off x="-107950" y="400216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800">
                <a:latin typeface="Dressmann Slab Bold" pitchFamily="2" charset="0"/>
              </a:rPr>
              <a:t>U</a:t>
            </a:r>
            <a:r>
              <a:rPr lang="en-US" sz="4800">
                <a:latin typeface="Dressmann Slab Bold" pitchFamily="2" charset="0"/>
              </a:rPr>
              <a:t>TVIKLING ULL</a:t>
            </a:r>
          </a:p>
        </p:txBody>
      </p:sp>
    </p:spTree>
    <p:extLst>
      <p:ext uri="{BB962C8B-B14F-4D97-AF65-F5344CB8AC3E}">
        <p14:creationId xmlns:p14="http://schemas.microsoft.com/office/powerpoint/2010/main" val="8270757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04DBFE5-32F9-8E9A-79F1-833CB02C2C7B}"/>
              </a:ext>
            </a:extLst>
          </p:cNvPr>
          <p:cNvSpPr txBox="1"/>
          <p:nvPr/>
        </p:nvSpPr>
        <p:spPr>
          <a:xfrm>
            <a:off x="-107950" y="400216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latin typeface="Dressmann Slab Bold" pitchFamily="2" charset="0"/>
              </a:rPr>
              <a:t>100% MERINO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DEAAE1-818C-BEEF-2D34-563414810F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706" y="1706584"/>
            <a:ext cx="8190588" cy="447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3565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2530FB-DB12-0FCA-2211-7287FB4CE2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3143" y="1781381"/>
            <a:ext cx="7485714" cy="32952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D6E2727-E1EE-9FAE-4BFF-82529F594D14}"/>
              </a:ext>
            </a:extLst>
          </p:cNvPr>
          <p:cNvSpPr txBox="1"/>
          <p:nvPr/>
        </p:nvSpPr>
        <p:spPr>
          <a:xfrm>
            <a:off x="-107950" y="400216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latin typeface="Dressmann Slab Bold" pitchFamily="2" charset="0"/>
              </a:rPr>
              <a:t>100% MERINO </a:t>
            </a:r>
          </a:p>
        </p:txBody>
      </p:sp>
    </p:spTree>
    <p:extLst>
      <p:ext uri="{BB962C8B-B14F-4D97-AF65-F5344CB8AC3E}">
        <p14:creationId xmlns:p14="http://schemas.microsoft.com/office/powerpoint/2010/main" val="2220317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9C4923-BF31-995F-A15B-BB42D32CC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4BF93FC-58B5-73EE-E378-C696B3D17B95}"/>
              </a:ext>
            </a:extLst>
          </p:cNvPr>
          <p:cNvSpPr txBox="1"/>
          <p:nvPr/>
        </p:nvSpPr>
        <p:spPr>
          <a:xfrm>
            <a:off x="2964798" y="2168763"/>
            <a:ext cx="626240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400"/>
              <a:t>Dress har vi løst pr SS27 med nye utpriser.</a:t>
            </a:r>
          </a:p>
          <a:p>
            <a:pPr algn="ctr"/>
            <a:endParaRPr lang="en-US" sz="2400"/>
          </a:p>
          <a:p>
            <a:pPr algn="ctr"/>
            <a:r>
              <a:rPr lang="en-US" sz="2400" err="1"/>
              <a:t>Produkter</a:t>
            </a:r>
            <a:r>
              <a:rPr lang="en-US" sz="2400"/>
              <a:t> med Ull :</a:t>
            </a:r>
          </a:p>
          <a:p>
            <a:pPr algn="ctr"/>
            <a:r>
              <a:rPr lang="en-US" sz="2400"/>
              <a:t>Coats</a:t>
            </a:r>
          </a:p>
          <a:p>
            <a:pPr algn="ctr"/>
            <a:r>
              <a:rPr lang="en-US" sz="2400"/>
              <a:t>Jackets</a:t>
            </a:r>
          </a:p>
          <a:p>
            <a:pPr algn="ctr"/>
            <a:r>
              <a:rPr lang="en-US" sz="2400"/>
              <a:t>MAN winter</a:t>
            </a:r>
          </a:p>
          <a:p>
            <a:pPr algn="ctr"/>
            <a:r>
              <a:rPr lang="en-US" sz="2400"/>
              <a:t>All </a:t>
            </a:r>
            <a:r>
              <a:rPr lang="en-US" sz="2400" err="1"/>
              <a:t>Winterknit</a:t>
            </a:r>
            <a:r>
              <a:rPr lang="en-US" sz="2400"/>
              <a:t> </a:t>
            </a:r>
          </a:p>
          <a:p>
            <a:pPr algn="ctr"/>
            <a:r>
              <a:rPr lang="en-US" sz="2400"/>
              <a:t>Scarves</a:t>
            </a:r>
          </a:p>
          <a:p>
            <a:r>
              <a:rPr lang="en-US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CF9227-B23F-9049-7094-2DB91C53D393}"/>
              </a:ext>
            </a:extLst>
          </p:cNvPr>
          <p:cNvSpPr txBox="1"/>
          <p:nvPr/>
        </p:nvSpPr>
        <p:spPr>
          <a:xfrm>
            <a:off x="0" y="42940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latin typeface="Dressmann Slab Bold" pitchFamily="2" charset="0"/>
              </a:rPr>
              <a:t>ULL PRODUKTER</a:t>
            </a:r>
          </a:p>
        </p:txBody>
      </p:sp>
    </p:spTree>
    <p:extLst>
      <p:ext uri="{BB962C8B-B14F-4D97-AF65-F5344CB8AC3E}">
        <p14:creationId xmlns:p14="http://schemas.microsoft.com/office/powerpoint/2010/main" val="16030636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58CF8-6D49-4CE2-A850-5F863443D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8FFF49-CCE6-A393-0100-82FE523C9C6F}"/>
              </a:ext>
            </a:extLst>
          </p:cNvPr>
          <p:cNvSpPr txBox="1"/>
          <p:nvPr/>
        </p:nvSpPr>
        <p:spPr>
          <a:xfrm>
            <a:off x="2762656" y="2690336"/>
            <a:ext cx="76889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1 : </a:t>
            </a:r>
            <a:r>
              <a:rPr lang="en-US" sz="2400" err="1"/>
              <a:t>Stå</a:t>
            </a:r>
            <a:r>
              <a:rPr lang="en-US" sz="2400"/>
              <a:t> i </a:t>
            </a:r>
            <a:r>
              <a:rPr lang="en-US" sz="2400" err="1"/>
              <a:t>kvalitet</a:t>
            </a:r>
            <a:r>
              <a:rPr lang="en-US" sz="2400"/>
              <a:t> og pris. </a:t>
            </a:r>
            <a:r>
              <a:rPr lang="en-US" sz="2400" err="1"/>
              <a:t>Akseptere</a:t>
            </a:r>
            <a:r>
              <a:rPr lang="en-US" sz="2400"/>
              <a:t> </a:t>
            </a:r>
            <a:r>
              <a:rPr lang="en-US" sz="2400" err="1"/>
              <a:t>dårligere</a:t>
            </a:r>
            <a:r>
              <a:rPr lang="en-US" sz="2400"/>
              <a:t> Brutto</a:t>
            </a:r>
          </a:p>
          <a:p>
            <a:r>
              <a:rPr lang="en-US" sz="2400"/>
              <a:t>2 : </a:t>
            </a:r>
            <a:r>
              <a:rPr lang="en-US" sz="2400" err="1"/>
              <a:t>stå</a:t>
            </a:r>
            <a:r>
              <a:rPr lang="en-US" sz="2400"/>
              <a:t> </a:t>
            </a:r>
            <a:r>
              <a:rPr lang="en-US" sz="2400" err="1"/>
              <a:t>i</a:t>
            </a:r>
            <a:r>
              <a:rPr lang="en-US" sz="2400"/>
              <a:t> pris men </a:t>
            </a:r>
            <a:r>
              <a:rPr lang="en-US" sz="2400" err="1"/>
              <a:t>endre</a:t>
            </a:r>
            <a:r>
              <a:rPr lang="en-US" sz="2400"/>
              <a:t> </a:t>
            </a:r>
            <a:r>
              <a:rPr lang="en-US" sz="2400" err="1"/>
              <a:t>kvalitet</a:t>
            </a:r>
            <a:r>
              <a:rPr lang="en-US" sz="2400"/>
              <a:t>.</a:t>
            </a:r>
          </a:p>
          <a:p>
            <a:r>
              <a:rPr lang="en-US" sz="2400"/>
              <a:t>3 : </a:t>
            </a:r>
            <a:r>
              <a:rPr lang="en-US" sz="2400" err="1"/>
              <a:t>Stå</a:t>
            </a:r>
            <a:r>
              <a:rPr lang="en-US" sz="2400"/>
              <a:t> i </a:t>
            </a:r>
            <a:r>
              <a:rPr lang="en-US" sz="2400" err="1"/>
              <a:t>kvalitet</a:t>
            </a:r>
            <a:r>
              <a:rPr lang="en-US" sz="2400"/>
              <a:t> og </a:t>
            </a:r>
            <a:r>
              <a:rPr lang="en-US" sz="2400" err="1"/>
              <a:t>øke</a:t>
            </a:r>
            <a:r>
              <a:rPr lang="en-US" sz="2400"/>
              <a:t> pris, for å </a:t>
            </a:r>
            <a:r>
              <a:rPr lang="en-US" sz="2400" err="1"/>
              <a:t>sikre</a:t>
            </a:r>
            <a:r>
              <a:rPr lang="en-US" sz="2400"/>
              <a:t> Brutto.</a:t>
            </a:r>
          </a:p>
          <a:p>
            <a:r>
              <a:rPr lang="en-US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F3F6E0-0FC0-2DF3-CBB4-5BD21A3BDBF2}"/>
              </a:ext>
            </a:extLst>
          </p:cNvPr>
          <p:cNvSpPr txBox="1"/>
          <p:nvPr/>
        </p:nvSpPr>
        <p:spPr>
          <a:xfrm>
            <a:off x="-107950" y="400216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800">
                <a:latin typeface="Dressmann Slab Bold" pitchFamily="2" charset="0"/>
              </a:rPr>
              <a:t>M</a:t>
            </a:r>
            <a:r>
              <a:rPr lang="en-US" sz="4800">
                <a:latin typeface="Dressmann Slab Bold" pitchFamily="2" charset="0"/>
              </a:rPr>
              <a:t>ULIGHETER</a:t>
            </a:r>
          </a:p>
        </p:txBody>
      </p:sp>
    </p:spTree>
    <p:extLst>
      <p:ext uri="{BB962C8B-B14F-4D97-AF65-F5344CB8AC3E}">
        <p14:creationId xmlns:p14="http://schemas.microsoft.com/office/powerpoint/2010/main" val="23799507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50249E7-19CE-03C2-37AA-C4674C25E3CC}"/>
              </a:ext>
            </a:extLst>
          </p:cNvPr>
          <p:cNvSpPr txBox="1"/>
          <p:nvPr/>
        </p:nvSpPr>
        <p:spPr>
          <a:xfrm>
            <a:off x="0" y="1758193"/>
            <a:ext cx="12192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>
                <a:latin typeface="Dressmann Slab Bold" pitchFamily="2" charset="0"/>
              </a:rPr>
              <a:t>TEORETISK</a:t>
            </a:r>
          </a:p>
          <a:p>
            <a:pPr algn="ctr"/>
            <a:r>
              <a:rPr lang="en-US" sz="9600">
                <a:latin typeface="Dressmann Slab Bold" pitchFamily="2" charset="0"/>
              </a:rPr>
              <a:t>BRUTTO</a:t>
            </a:r>
          </a:p>
        </p:txBody>
      </p:sp>
    </p:spTree>
    <p:extLst>
      <p:ext uri="{BB962C8B-B14F-4D97-AF65-F5344CB8AC3E}">
        <p14:creationId xmlns:p14="http://schemas.microsoft.com/office/powerpoint/2010/main" val="245462666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222035D-6CFD-5F14-7FCF-5DBC6116D124}"/>
              </a:ext>
            </a:extLst>
          </p:cNvPr>
          <p:cNvSpPr txBox="1"/>
          <p:nvPr/>
        </p:nvSpPr>
        <p:spPr>
          <a:xfrm>
            <a:off x="10040196" y="6662618"/>
            <a:ext cx="477308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nb-NO" sz="3600"/>
              <a:t>AW24 : 69,5%</a:t>
            </a:r>
          </a:p>
          <a:p>
            <a:pPr lvl="1"/>
            <a:r>
              <a:rPr lang="nb-NO" sz="3600"/>
              <a:t>AW25 : 69,7%</a:t>
            </a:r>
          </a:p>
          <a:p>
            <a:pPr lvl="1"/>
            <a:r>
              <a:rPr lang="nb-NO" sz="3600"/>
              <a:t>AW26 : 71,4%</a:t>
            </a:r>
          </a:p>
          <a:p>
            <a:pPr lvl="1"/>
            <a:r>
              <a:rPr lang="nb-NO" sz="3600" i="1"/>
              <a:t>AW27 : </a:t>
            </a:r>
            <a:r>
              <a:rPr lang="nb-NO" sz="3600" i="1">
                <a:solidFill>
                  <a:srgbClr val="FF0000"/>
                </a:solidFill>
              </a:rPr>
              <a:t>72,0%</a:t>
            </a:r>
          </a:p>
          <a:p>
            <a:endParaRPr lang="en-US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589E46A-4F1A-F302-A71E-A3BCBFFE85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6020578"/>
              </p:ext>
            </p:extLst>
          </p:nvPr>
        </p:nvGraphicFramePr>
        <p:xfrm>
          <a:off x="2420510" y="1659466"/>
          <a:ext cx="7350980" cy="42667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2">
            <a:extLst>
              <a:ext uri="{FF2B5EF4-FFF2-40B4-BE49-F238E27FC236}">
                <a16:creationId xmlns:a16="http://schemas.microsoft.com/office/drawing/2014/main" id="{67417313-B0BA-8D9E-76D5-A1BD4429C4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460" y="123907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FFB220-6D55-79F7-01CF-7B25A3F40A55}"/>
              </a:ext>
            </a:extLst>
          </p:cNvPr>
          <p:cNvSpPr txBox="1"/>
          <p:nvPr/>
        </p:nvSpPr>
        <p:spPr>
          <a:xfrm>
            <a:off x="-107950" y="400216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800">
                <a:latin typeface="Dressmann Slab Bold" pitchFamily="2" charset="0"/>
              </a:rPr>
              <a:t>T</a:t>
            </a:r>
            <a:r>
              <a:rPr lang="en-US" sz="4800">
                <a:latin typeface="Dressmann Slab Bold" pitchFamily="2" charset="0"/>
              </a:rPr>
              <a:t>EO BRT MYSTYLE</a:t>
            </a:r>
          </a:p>
        </p:txBody>
      </p:sp>
    </p:spTree>
    <p:extLst>
      <p:ext uri="{BB962C8B-B14F-4D97-AF65-F5344CB8AC3E}">
        <p14:creationId xmlns:p14="http://schemas.microsoft.com/office/powerpoint/2010/main" val="123010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352634A8-5786-61A1-41EB-37785F1CCA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0600" y="2392994"/>
            <a:ext cx="623309" cy="3659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D74D2F-294C-B6B0-FDB9-01AB76CEF4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5150" y="2002311"/>
            <a:ext cx="7525800" cy="38295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BF3A303-580A-6BFB-0831-D2C513577E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3202" y="2542117"/>
            <a:ext cx="1040908" cy="92080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2E6D88B-339D-9525-F6D5-8C5AD5FF36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0264" y="4188085"/>
            <a:ext cx="1030899" cy="1020891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C12BF09-A0D8-CAC3-18D6-9F7F3B1DBDFF}"/>
              </a:ext>
            </a:extLst>
          </p:cNvPr>
          <p:cNvCxnSpPr/>
          <p:nvPr/>
        </p:nvCxnSpPr>
        <p:spPr>
          <a:xfrm>
            <a:off x="5988050" y="2567517"/>
            <a:ext cx="3481493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8D2AB9D5-CE4D-EB0B-2B8A-784EEC5F4C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0950" y="2275904"/>
            <a:ext cx="905001" cy="60015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4EB7DF8-E852-EE9C-3806-4EC3CDD36F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84792" y="2391631"/>
            <a:ext cx="685241" cy="36598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2BCBD10B-CE19-1951-363A-D148761F1A16}"/>
              </a:ext>
            </a:extLst>
          </p:cNvPr>
          <p:cNvSpPr txBox="1"/>
          <p:nvPr/>
        </p:nvSpPr>
        <p:spPr>
          <a:xfrm>
            <a:off x="-107950" y="400216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latin typeface="Dressmann Slab Bold" pitchFamily="2" charset="0"/>
              </a:rPr>
              <a:t>USD VS NOK</a:t>
            </a:r>
          </a:p>
        </p:txBody>
      </p:sp>
    </p:spTree>
    <p:extLst>
      <p:ext uri="{BB962C8B-B14F-4D97-AF65-F5344CB8AC3E}">
        <p14:creationId xmlns:p14="http://schemas.microsoft.com/office/powerpoint/2010/main" val="754859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03C97DF-BAD1-A1A1-B817-3E78F066C8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653" y="3955385"/>
            <a:ext cx="5549222" cy="27334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0FAB7A-54BD-E821-EDAB-9D5A10E7A5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2560" y="902036"/>
            <a:ext cx="4839638" cy="51530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82B412C-21F1-7A7E-8C3E-B77663D47D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02" y="0"/>
            <a:ext cx="7133716" cy="400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3828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>
            <a:extLst>
              <a:ext uri="{FF2B5EF4-FFF2-40B4-BE49-F238E27FC236}">
                <a16:creationId xmlns:a16="http://schemas.microsoft.com/office/drawing/2014/main" id="{7E9015D1-D5EF-23D8-BA58-3959D6732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133" y="2000079"/>
            <a:ext cx="7970547" cy="3067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6E64776E-9589-4F59-E7D9-12C40FC87B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" y="1994047"/>
            <a:ext cx="3759200" cy="3073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89F5E47-8BC3-A09F-C4F8-C8266647149E}"/>
              </a:ext>
            </a:extLst>
          </p:cNvPr>
          <p:cNvSpPr txBox="1"/>
          <p:nvPr/>
        </p:nvSpPr>
        <p:spPr>
          <a:xfrm>
            <a:off x="-341413" y="38076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800">
                <a:latin typeface="Dressmann Slab Bold" pitchFamily="2" charset="0"/>
              </a:rPr>
              <a:t>LANDED T</a:t>
            </a:r>
            <a:r>
              <a:rPr lang="en-US" sz="4800">
                <a:latin typeface="Dressmann Slab Bold" pitchFamily="2" charset="0"/>
              </a:rPr>
              <a:t>EO BRT</a:t>
            </a:r>
          </a:p>
        </p:txBody>
      </p:sp>
    </p:spTree>
    <p:extLst>
      <p:ext uri="{BB962C8B-B14F-4D97-AF65-F5344CB8AC3E}">
        <p14:creationId xmlns:p14="http://schemas.microsoft.com/office/powerpoint/2010/main" val="40981715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2900BAC-8453-E27B-E59A-89A01337D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2626" y="1538023"/>
            <a:ext cx="7506748" cy="3781953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68E1456-5F9E-DABE-F6FE-3D091699E34E}"/>
              </a:ext>
            </a:extLst>
          </p:cNvPr>
          <p:cNvCxnSpPr/>
          <p:nvPr/>
        </p:nvCxnSpPr>
        <p:spPr>
          <a:xfrm>
            <a:off x="5271347" y="2806277"/>
            <a:ext cx="3481493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2E92A28-02B5-D9B2-68A6-601B109CB763}"/>
              </a:ext>
            </a:extLst>
          </p:cNvPr>
          <p:cNvSpPr txBox="1"/>
          <p:nvPr/>
        </p:nvSpPr>
        <p:spPr>
          <a:xfrm>
            <a:off x="-107950" y="400216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latin typeface="Dressmann Slab Bold" pitchFamily="2" charset="0"/>
              </a:rPr>
              <a:t>EURO VS NOK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0D3942-6039-3B48-8780-BE5F3451D81B}"/>
              </a:ext>
            </a:extLst>
          </p:cNvPr>
          <p:cNvCxnSpPr>
            <a:cxnSpLocks/>
          </p:cNvCxnSpPr>
          <p:nvPr/>
        </p:nvCxnSpPr>
        <p:spPr>
          <a:xfrm>
            <a:off x="9635379" y="2806277"/>
            <a:ext cx="448421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BA03A0A9-6838-7866-CF5E-997520056D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5462" y="2623287"/>
            <a:ext cx="623309" cy="3659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D204C4F-2756-848E-14D3-DCEFFCB3BB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5812" y="2506197"/>
            <a:ext cx="905001" cy="60015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C6BB6EE-08C5-FB4F-7084-042405DB47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49654" y="2621924"/>
            <a:ext cx="685241" cy="36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765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6C6C363-4A1D-E783-6DBE-2144A6841086}"/>
              </a:ext>
            </a:extLst>
          </p:cNvPr>
          <p:cNvSpPr/>
          <p:nvPr/>
        </p:nvSpPr>
        <p:spPr>
          <a:xfrm>
            <a:off x="7676586" y="2596617"/>
            <a:ext cx="4378138" cy="18288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BDAD8E-30E5-4C07-7041-38C1945F95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80" y="983271"/>
            <a:ext cx="7336140" cy="23818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E66674-9989-89CE-CC52-9A2CDC53F1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80" y="3484552"/>
            <a:ext cx="7341802" cy="24578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FCEEE5-E876-0D37-6AB1-565624933C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6936" y="3421858"/>
            <a:ext cx="1552381" cy="400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A1AE605-946E-8BAB-4346-2D9E86D26E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3671" y="2896600"/>
            <a:ext cx="4123967" cy="122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746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0352" y="347472"/>
            <a:ext cx="10789920" cy="43891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en-US" sz="3100" b="1">
                <a:solidFill>
                  <a:srgbClr val="000000"/>
                </a:solidFill>
                <a:latin typeface="Dressmann Sans"/>
              </a:rPr>
              <a:t>ACTIVE</a:t>
            </a:r>
            <a:endParaRPr sz="3100" b="1">
              <a:solidFill>
                <a:srgbClr val="000000"/>
              </a:solidFill>
              <a:latin typeface="Dressmann San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8640" y="868680"/>
            <a:ext cx="10561320" cy="475488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800" b="0">
                <a:solidFill>
                  <a:srgbClr val="262626"/>
                </a:solidFill>
                <a:latin typeface="Dressmann Sans"/>
              </a:rPr>
              <a:t>Dressmanns mulighet ligger i «technical everydaywear» — hverdagsplagg som kombinerer komfort, funksjon og et velkledd uttrykk.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44752"/>
            <a:ext cx="2103120" cy="5029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2724912" y="1463040"/>
            <a:ext cx="8732520" cy="16459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66928" y="1792224"/>
            <a:ext cx="3886200" cy="292608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800" b="1">
                <a:solidFill>
                  <a:srgbClr val="000000"/>
                </a:solidFill>
                <a:latin typeface="Dressmann Sans"/>
              </a:rPr>
              <a:t>Markedet bekrefter behovet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2240280"/>
            <a:ext cx="1847088" cy="512064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3900" b="1">
                <a:solidFill>
                  <a:srgbClr val="FF0000"/>
                </a:solidFill>
                <a:latin typeface="Dressmann Sans"/>
              </a:rPr>
              <a:t>5,7 %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87168" y="2276856"/>
            <a:ext cx="2057400" cy="53035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550" b="0">
                <a:solidFill>
                  <a:srgbClr val="262626"/>
                </a:solidFill>
                <a:latin typeface="Dressmann Sans"/>
              </a:rPr>
              <a:t>årlig vekst estimert for europeisk athleisure</a:t>
            </a:r>
          </a:p>
        </p:txBody>
      </p:sp>
      <p:sp>
        <p:nvSpPr>
          <p:cNvPr id="9" name="Rectangle 8"/>
          <p:cNvSpPr/>
          <p:nvPr/>
        </p:nvSpPr>
        <p:spPr>
          <a:xfrm>
            <a:off x="585216" y="2999232"/>
            <a:ext cx="3840480" cy="13716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66928" y="3200400"/>
            <a:ext cx="3794760" cy="43891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Dressmann Sans"/>
              </a:rPr>
              <a:t>USD 62,2 mrd.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6928" y="3675887"/>
            <a:ext cx="3794760" cy="429768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600" b="0">
                <a:solidFill>
                  <a:srgbClr val="262626"/>
                </a:solidFill>
                <a:latin typeface="Dressmann Sans"/>
              </a:rPr>
              <a:t>forventet markedsstørrelse i Europa innen 2034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85216" y="4261104"/>
            <a:ext cx="3840480" cy="13716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66928" y="4489704"/>
            <a:ext cx="4023360" cy="749808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600" b="0">
                <a:solidFill>
                  <a:srgbClr val="262626"/>
                </a:solidFill>
                <a:latin typeface="Dressmann Sans"/>
              </a:rPr>
              <a:t>Mass market er det største segmentet — og dermed relevant for Dressmanns pris- og kundeposisjon.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709160" y="1773936"/>
            <a:ext cx="50292" cy="358444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983480" y="1709928"/>
            <a:ext cx="566928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800" b="1">
                <a:solidFill>
                  <a:srgbClr val="FF0000"/>
                </a:solidFill>
                <a:latin typeface="Dressmann Sans"/>
              </a:rPr>
              <a:t>01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96128" y="1691640"/>
            <a:ext cx="5349240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700" b="1">
                <a:solidFill>
                  <a:srgbClr val="000000"/>
                </a:solidFill>
                <a:latin typeface="Dressmann Sans"/>
              </a:rPr>
              <a:t>Muligheten er ikke sportswear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596128" y="2002536"/>
            <a:ext cx="5440680" cy="39319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450" b="0">
                <a:solidFill>
                  <a:srgbClr val="262626"/>
                </a:solidFill>
                <a:latin typeface="Dressmann Sans"/>
              </a:rPr>
              <a:t>Det </a:t>
            </a:r>
            <a:r>
              <a:rPr sz="1450" b="0" err="1">
                <a:solidFill>
                  <a:srgbClr val="262626"/>
                </a:solidFill>
                <a:latin typeface="Dressmann Sans"/>
              </a:rPr>
              <a:t>attraktive</a:t>
            </a:r>
            <a:r>
              <a:rPr sz="1450" b="0">
                <a:solidFill>
                  <a:srgbClr val="262626"/>
                </a:solidFill>
                <a:latin typeface="Dressmann Sans"/>
              </a:rPr>
              <a:t> </a:t>
            </a:r>
            <a:r>
              <a:rPr sz="1450" b="0" err="1">
                <a:solidFill>
                  <a:srgbClr val="262626"/>
                </a:solidFill>
                <a:latin typeface="Dressmann Sans"/>
              </a:rPr>
              <a:t>rommet</a:t>
            </a:r>
            <a:r>
              <a:rPr sz="1450" b="0">
                <a:solidFill>
                  <a:srgbClr val="262626"/>
                </a:solidFill>
                <a:latin typeface="Dressmann Sans"/>
              </a:rPr>
              <a:t> er 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athleisure</a:t>
            </a:r>
            <a:r>
              <a:rPr sz="1450" b="0">
                <a:solidFill>
                  <a:srgbClr val="262626"/>
                </a:solidFill>
                <a:latin typeface="Dressmann Sans"/>
              </a:rPr>
              <a:t>, travel, weekend, 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beyond the gym wear,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som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er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komfortabelt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og ser bra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ut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</a:t>
            </a:r>
            <a:endParaRPr sz="1450" b="0">
              <a:solidFill>
                <a:srgbClr val="262626"/>
              </a:solidFill>
              <a:latin typeface="Dressmann San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596128" y="2459736"/>
            <a:ext cx="5166360" cy="9144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4983480" y="2551176"/>
            <a:ext cx="566928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800" b="1">
                <a:solidFill>
                  <a:srgbClr val="FF0000"/>
                </a:solidFill>
                <a:latin typeface="Dressmann Sans"/>
              </a:rPr>
              <a:t>02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596128" y="2532888"/>
            <a:ext cx="5349240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700" b="1">
                <a:solidFill>
                  <a:srgbClr val="000000"/>
                </a:solidFill>
                <a:latin typeface="Dressmann Sans"/>
              </a:rPr>
              <a:t>Kommersielt attraktivt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596128" y="2843784"/>
            <a:ext cx="5440680" cy="39319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450" b="0">
                <a:solidFill>
                  <a:srgbClr val="262626"/>
                </a:solidFill>
                <a:latin typeface="Dressmann Sans"/>
              </a:rPr>
              <a:t>Nye </a:t>
            </a:r>
            <a:r>
              <a:rPr sz="1450" b="0" err="1">
                <a:solidFill>
                  <a:srgbClr val="262626"/>
                </a:solidFill>
                <a:latin typeface="Dressmann Sans"/>
              </a:rPr>
              <a:t>kjøpsanledninger</a:t>
            </a:r>
            <a:r>
              <a:rPr sz="1450" b="0">
                <a:solidFill>
                  <a:srgbClr val="262626"/>
                </a:solidFill>
                <a:latin typeface="Dressmann Sans"/>
              </a:rPr>
              <a:t>, </a:t>
            </a:r>
            <a:r>
              <a:rPr sz="1450" b="0" err="1">
                <a:solidFill>
                  <a:srgbClr val="262626"/>
                </a:solidFill>
                <a:latin typeface="Dressmann Sans"/>
              </a:rPr>
              <a:t>høyere</a:t>
            </a:r>
            <a:r>
              <a:rPr sz="1450" b="0">
                <a:solidFill>
                  <a:srgbClr val="262626"/>
                </a:solidFill>
                <a:latin typeface="Dressmann Sans"/>
              </a:rPr>
              <a:t> basket size og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mer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</a:t>
            </a:r>
            <a:r>
              <a:rPr sz="1450" b="0" err="1">
                <a:solidFill>
                  <a:srgbClr val="262626"/>
                </a:solidFill>
                <a:latin typeface="Dressmann Sans"/>
              </a:rPr>
              <a:t>tekniske</a:t>
            </a:r>
            <a:r>
              <a:rPr sz="1450" b="0">
                <a:solidFill>
                  <a:srgbClr val="262626"/>
                </a:solidFill>
                <a:latin typeface="Dressmann Sans"/>
              </a:rPr>
              <a:t> </a:t>
            </a:r>
            <a:r>
              <a:rPr sz="1450" b="0" err="1">
                <a:solidFill>
                  <a:srgbClr val="262626"/>
                </a:solidFill>
                <a:latin typeface="Dressmann Sans"/>
              </a:rPr>
              <a:t>kvaliteter</a:t>
            </a:r>
            <a:r>
              <a:rPr sz="1450" b="0">
                <a:solidFill>
                  <a:srgbClr val="262626"/>
                </a:solidFill>
                <a:latin typeface="Dressmann Sans"/>
              </a:rPr>
              <a:t> med </a:t>
            </a:r>
            <a:r>
              <a:rPr sz="1450" b="0" err="1">
                <a:solidFill>
                  <a:srgbClr val="262626"/>
                </a:solidFill>
                <a:latin typeface="Dressmann Sans"/>
              </a:rPr>
              <a:t>høy</a:t>
            </a:r>
            <a:r>
              <a:rPr sz="1450" b="0">
                <a:solidFill>
                  <a:srgbClr val="262626"/>
                </a:solidFill>
                <a:latin typeface="Dressmann Sans"/>
              </a:rPr>
              <a:t> </a:t>
            </a:r>
            <a:r>
              <a:rPr sz="1450" b="0" err="1">
                <a:solidFill>
                  <a:srgbClr val="262626"/>
                </a:solidFill>
                <a:latin typeface="Dressmann Sans"/>
              </a:rPr>
              <a:t>opplevd</a:t>
            </a:r>
            <a:r>
              <a:rPr sz="1450" b="0">
                <a:solidFill>
                  <a:srgbClr val="262626"/>
                </a:solidFill>
                <a:latin typeface="Dressmann Sans"/>
              </a:rPr>
              <a:t> 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V</a:t>
            </a:r>
            <a:r>
              <a:rPr sz="1450" b="0">
                <a:solidFill>
                  <a:srgbClr val="262626"/>
                </a:solidFill>
                <a:latin typeface="Dressmann Sans"/>
              </a:rPr>
              <a:t>erdi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, men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til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en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god pris</a:t>
            </a:r>
            <a:r>
              <a:rPr sz="1450" b="0">
                <a:solidFill>
                  <a:srgbClr val="262626"/>
                </a:solidFill>
                <a:latin typeface="Dressmann Sans"/>
              </a:rPr>
              <a:t>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596128" y="3300984"/>
            <a:ext cx="5166360" cy="9144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4983480" y="3392424"/>
            <a:ext cx="566928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800" b="1">
                <a:solidFill>
                  <a:srgbClr val="FF0000"/>
                </a:solidFill>
                <a:latin typeface="Dressmann Sans"/>
              </a:rPr>
              <a:t>03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596128" y="3374136"/>
            <a:ext cx="5349240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700" b="1">
                <a:solidFill>
                  <a:srgbClr val="000000"/>
                </a:solidFill>
                <a:latin typeface="Dressmann Sans"/>
              </a:rPr>
              <a:t>Konkurransebildet gir rom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596128" y="3685032"/>
            <a:ext cx="5440680" cy="39319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450" b="0">
                <a:solidFill>
                  <a:srgbClr val="262626"/>
                </a:solidFill>
                <a:latin typeface="Dressmann Sans"/>
              </a:rPr>
              <a:t>Uniqlo leder comfort-tech, men mainstream menn i Skandinavia mangler en mer velkledd aktør.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596128" y="4142232"/>
            <a:ext cx="5166360" cy="9144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4983480" y="4233672"/>
            <a:ext cx="566928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800" b="1">
                <a:solidFill>
                  <a:srgbClr val="FF0000"/>
                </a:solidFill>
                <a:latin typeface="Dressmann Sans"/>
              </a:rPr>
              <a:t>04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596128" y="4215384"/>
            <a:ext cx="5349240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700" b="1">
                <a:solidFill>
                  <a:srgbClr val="000000"/>
                </a:solidFill>
                <a:latin typeface="Dressmann Sans"/>
              </a:rPr>
              <a:t>Start testbart og tydelig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596128" y="4526280"/>
            <a:ext cx="5440680" cy="39319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en-US" sz="1450" b="0" err="1">
                <a:solidFill>
                  <a:srgbClr val="262626"/>
                </a:solidFill>
                <a:latin typeface="Dressmann Sans"/>
              </a:rPr>
              <a:t>Foreslår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en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online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satsning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for DM og at man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har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et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utvalg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i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</a:t>
            </a:r>
            <a:r>
              <a:rPr lang="en-US" sz="1450" b="0" err="1">
                <a:solidFill>
                  <a:srgbClr val="262626"/>
                </a:solidFill>
                <a:latin typeface="Dressmann Sans"/>
              </a:rPr>
              <a:t>butikk</a:t>
            </a:r>
            <a:r>
              <a:rPr lang="en-US" sz="1450" b="0">
                <a:solidFill>
                  <a:srgbClr val="262626"/>
                </a:solidFill>
                <a:latin typeface="Dressmann Sans"/>
              </a:rPr>
              <a:t> for XL</a:t>
            </a:r>
            <a:endParaRPr sz="1450" b="0">
              <a:solidFill>
                <a:srgbClr val="262626"/>
              </a:solidFill>
              <a:latin typeface="Dressmann Sans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0" y="5897880"/>
            <a:ext cx="12192000" cy="62179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0" y="5870448"/>
            <a:ext cx="12191695" cy="5029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566928" y="5989320"/>
            <a:ext cx="11018520" cy="365760"/>
          </a:xfrm>
          <a:prstGeom prst="rect">
            <a:avLst/>
          </a:prstGeom>
          <a:noFill/>
        </p:spPr>
        <p:txBody>
          <a:bodyPr wrap="square" lIns="9144" tIns="9144" rIns="9144" bIns="9144">
            <a:noAutofit/>
          </a:bodyPr>
          <a:lstStyle/>
          <a:p>
            <a:pPr algn="l"/>
            <a:r>
              <a:rPr sz="1700" b="0">
                <a:solidFill>
                  <a:srgbClr val="FFFFFF"/>
                </a:solidFill>
                <a:latin typeface="Dressmann Sans"/>
              </a:rPr>
              <a:t>Anbefalt posisjon: </a:t>
            </a:r>
            <a:r>
              <a:rPr sz="1700" b="1">
                <a:solidFill>
                  <a:srgbClr val="FFFFFF"/>
                </a:solidFill>
                <a:latin typeface="Dressmann Sans"/>
              </a:rPr>
              <a:t>Smart Comfort</a:t>
            </a:r>
            <a:r>
              <a:rPr sz="1700" b="0">
                <a:solidFill>
                  <a:srgbClr val="FFFFFF"/>
                </a:solidFill>
                <a:latin typeface="Dressmann Sans"/>
              </a:rPr>
              <a:t> — designed for movement, made for everyday.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1C9D5-2F30-6AA5-79D2-6101B9FD8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FB64C0E-C2B6-5A36-BAD1-5BFFC120EC7A}"/>
              </a:ext>
            </a:extLst>
          </p:cNvPr>
          <p:cNvSpPr txBox="1"/>
          <p:nvPr/>
        </p:nvSpPr>
        <p:spPr>
          <a:xfrm>
            <a:off x="0" y="1783971"/>
            <a:ext cx="1219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>
                <a:latin typeface="Dressmann Slab Bold" pitchFamily="2" charset="0"/>
              </a:rPr>
              <a:t>Affordable Luxury</a:t>
            </a:r>
          </a:p>
          <a:p>
            <a:pPr algn="ctr"/>
            <a:r>
              <a:rPr lang="en-US" sz="6000">
                <a:solidFill>
                  <a:srgbClr val="FF0000"/>
                </a:solidFill>
                <a:latin typeface="Dressmann Slab Bold" pitchFamily="2" charset="0"/>
              </a:rPr>
              <a:t>/</a:t>
            </a:r>
          </a:p>
          <a:p>
            <a:pPr algn="ctr"/>
            <a:r>
              <a:rPr lang="en-US" sz="6000">
                <a:latin typeface="Dressmann Slab Bold" pitchFamily="2" charset="0"/>
              </a:rPr>
              <a:t>Accessible Premium</a:t>
            </a:r>
          </a:p>
        </p:txBody>
      </p:sp>
    </p:spTree>
    <p:extLst>
      <p:ext uri="{BB962C8B-B14F-4D97-AF65-F5344CB8AC3E}">
        <p14:creationId xmlns:p14="http://schemas.microsoft.com/office/powerpoint/2010/main" val="209612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164A7D32-AFA8-AF3A-3402-2880F884315C}"/>
              </a:ext>
            </a:extLst>
          </p:cNvPr>
          <p:cNvSpPr txBox="1"/>
          <p:nvPr/>
        </p:nvSpPr>
        <p:spPr>
          <a:xfrm>
            <a:off x="530352" y="347472"/>
            <a:ext cx="10789920" cy="43891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en-US" sz="3100" b="1">
                <a:solidFill>
                  <a:srgbClr val="000000"/>
                </a:solidFill>
                <a:latin typeface="Dressmann Sans"/>
              </a:rPr>
              <a:t>THE ELEVATION GAME – </a:t>
            </a:r>
            <a:r>
              <a:rPr lang="en-US" sz="3100" b="1">
                <a:solidFill>
                  <a:srgbClr val="FF0000"/>
                </a:solidFill>
                <a:latin typeface="Dressmann Sans"/>
              </a:rPr>
              <a:t>ACCESSIBLE PREMIUM</a:t>
            </a:r>
            <a:r>
              <a:rPr lang="en-US" sz="3100" b="1">
                <a:solidFill>
                  <a:srgbClr val="000000"/>
                </a:solidFill>
                <a:latin typeface="Dressmann Sans"/>
              </a:rPr>
              <a:t>.</a:t>
            </a: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7C72C1A8-6DFF-E9B6-D126-B6C30D68C613}"/>
              </a:ext>
            </a:extLst>
          </p:cNvPr>
          <p:cNvSpPr txBox="1"/>
          <p:nvPr/>
        </p:nvSpPr>
        <p:spPr>
          <a:xfrm>
            <a:off x="548640" y="868680"/>
            <a:ext cx="10561320" cy="475488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nb-NO" sz="1800" b="0">
                <a:solidFill>
                  <a:srgbClr val="262626"/>
                </a:solidFill>
                <a:latin typeface="Dressmann Sans"/>
              </a:rPr>
              <a:t>Mid-market er den raskest voksende delen av motebransjen</a:t>
            </a:r>
            <a:r>
              <a:rPr lang="nb-NO">
                <a:solidFill>
                  <a:srgbClr val="262626"/>
                </a:solidFill>
                <a:latin typeface="Dressmann Sans"/>
              </a:rPr>
              <a:t> </a:t>
            </a:r>
            <a:r>
              <a:rPr lang="nb-NO" sz="1100">
                <a:solidFill>
                  <a:srgbClr val="262626"/>
                </a:solidFill>
                <a:latin typeface="Dressmann Sans"/>
              </a:rPr>
              <a:t>McKinsey, The state of Fashion 2026)</a:t>
            </a:r>
            <a:r>
              <a:rPr lang="nb-NO" sz="1100" b="0">
                <a:solidFill>
                  <a:srgbClr val="262626"/>
                </a:solidFill>
                <a:latin typeface="Dressmann Sans"/>
              </a:rPr>
              <a:t> </a:t>
            </a:r>
          </a:p>
          <a:p>
            <a:pPr algn="l"/>
            <a:r>
              <a:rPr lang="nb-NO" sz="1800" b="0">
                <a:solidFill>
                  <a:srgbClr val="262626"/>
                </a:solidFill>
                <a:latin typeface="Dressmann Sans"/>
              </a:rPr>
              <a:t>Høyere opplevd kvalitet – fortsatt tilgjengelig pris.</a:t>
            </a:r>
          </a:p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0AFABFAB-641D-3566-D953-64E0B939B5A9}"/>
              </a:ext>
            </a:extLst>
          </p:cNvPr>
          <p:cNvSpPr/>
          <p:nvPr/>
        </p:nvSpPr>
        <p:spPr>
          <a:xfrm>
            <a:off x="4709160" y="1773936"/>
            <a:ext cx="50292" cy="358444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262272F7-CDBD-4C4B-5584-6E1BE79E120E}"/>
              </a:ext>
            </a:extLst>
          </p:cNvPr>
          <p:cNvSpPr txBox="1"/>
          <p:nvPr/>
        </p:nvSpPr>
        <p:spPr>
          <a:xfrm>
            <a:off x="4983480" y="1709928"/>
            <a:ext cx="566928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r>
              <a:rPr sz="1800" b="1">
                <a:solidFill>
                  <a:srgbClr val="FF0000"/>
                </a:solidFill>
                <a:latin typeface="Dressmann Sans"/>
              </a:rPr>
              <a:t>01</a:t>
            </a:r>
            <a:endParaRPr lang="en-US" sz="1800" b="1">
              <a:solidFill>
                <a:srgbClr val="FF0000"/>
              </a:solidFill>
              <a:latin typeface="Dressmann Sans"/>
            </a:endParaRPr>
          </a:p>
        </p:txBody>
      </p:sp>
      <p:sp>
        <p:nvSpPr>
          <p:cNvPr id="12" name="TextBox 15">
            <a:extLst>
              <a:ext uri="{FF2B5EF4-FFF2-40B4-BE49-F238E27FC236}">
                <a16:creationId xmlns:a16="http://schemas.microsoft.com/office/drawing/2014/main" id="{42934D72-5215-6C93-F917-6C45D24D3513}"/>
              </a:ext>
            </a:extLst>
          </p:cNvPr>
          <p:cNvSpPr txBox="1"/>
          <p:nvPr/>
        </p:nvSpPr>
        <p:spPr>
          <a:xfrm>
            <a:off x="5596128" y="1691640"/>
            <a:ext cx="5349240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nb-NO" sz="1700" b="1">
                <a:solidFill>
                  <a:srgbClr val="000000"/>
                </a:solidFill>
                <a:latin typeface="Dressmann Sans"/>
              </a:rPr>
              <a:t>Affordable Luxury vokser</a:t>
            </a:r>
          </a:p>
        </p:txBody>
      </p:sp>
      <p:sp>
        <p:nvSpPr>
          <p:cNvPr id="14" name="TextBox 16">
            <a:extLst>
              <a:ext uri="{FF2B5EF4-FFF2-40B4-BE49-F238E27FC236}">
                <a16:creationId xmlns:a16="http://schemas.microsoft.com/office/drawing/2014/main" id="{4FE89E5D-6473-165E-D0D6-87A3EED6C313}"/>
              </a:ext>
            </a:extLst>
          </p:cNvPr>
          <p:cNvSpPr txBox="1"/>
          <p:nvPr/>
        </p:nvSpPr>
        <p:spPr>
          <a:xfrm>
            <a:off x="5596128" y="2002536"/>
            <a:ext cx="5440680" cy="39319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nb-NO" sz="1450" b="0">
                <a:solidFill>
                  <a:srgbClr val="262626"/>
                </a:solidFill>
                <a:latin typeface="Dressmann Sans"/>
              </a:rPr>
              <a:t>Massimo Dutti, COS og ARKET har styrket seg med tidløst design, bedre materialer og premium butikkopplevelse – uten luksuspriser.</a:t>
            </a:r>
          </a:p>
        </p:txBody>
      </p:sp>
      <p:sp>
        <p:nvSpPr>
          <p:cNvPr id="16" name="TextBox 18">
            <a:extLst>
              <a:ext uri="{FF2B5EF4-FFF2-40B4-BE49-F238E27FC236}">
                <a16:creationId xmlns:a16="http://schemas.microsoft.com/office/drawing/2014/main" id="{3D9C088E-CEF8-36F6-77E2-140C69BCDF35}"/>
              </a:ext>
            </a:extLst>
          </p:cNvPr>
          <p:cNvSpPr txBox="1"/>
          <p:nvPr/>
        </p:nvSpPr>
        <p:spPr>
          <a:xfrm>
            <a:off x="4983480" y="2771265"/>
            <a:ext cx="566928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800" b="1">
                <a:solidFill>
                  <a:srgbClr val="FF0000"/>
                </a:solidFill>
                <a:latin typeface="Dressmann Sans"/>
              </a:rPr>
              <a:t>02</a:t>
            </a:r>
          </a:p>
        </p:txBody>
      </p:sp>
      <p:sp>
        <p:nvSpPr>
          <p:cNvPr id="18" name="TextBox 19">
            <a:extLst>
              <a:ext uri="{FF2B5EF4-FFF2-40B4-BE49-F238E27FC236}">
                <a16:creationId xmlns:a16="http://schemas.microsoft.com/office/drawing/2014/main" id="{F6D55B81-D778-6412-56DF-D78EDAE6E560}"/>
              </a:ext>
            </a:extLst>
          </p:cNvPr>
          <p:cNvSpPr txBox="1"/>
          <p:nvPr/>
        </p:nvSpPr>
        <p:spPr>
          <a:xfrm>
            <a:off x="5596128" y="2769750"/>
            <a:ext cx="5349240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nb-NO" sz="1700" b="1">
                <a:solidFill>
                  <a:srgbClr val="000000"/>
                </a:solidFill>
                <a:latin typeface="Dressmann Sans"/>
              </a:rPr>
              <a:t>Quiet Luxury endrer kjøpskriteriene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C8984EC4-9B33-B31F-CA4F-6D6188F5EAC5}"/>
              </a:ext>
            </a:extLst>
          </p:cNvPr>
          <p:cNvSpPr txBox="1"/>
          <p:nvPr/>
        </p:nvSpPr>
        <p:spPr>
          <a:xfrm>
            <a:off x="5596128" y="3080205"/>
            <a:ext cx="5440680" cy="39319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nb-NO" sz="1450" b="0">
                <a:solidFill>
                  <a:srgbClr val="262626"/>
                </a:solidFill>
                <a:latin typeface="Dressmann Sans"/>
              </a:rPr>
              <a:t>Premium handler ikke lenger om logoer. Kunder velger etter passform, materialer og detaljer.</a:t>
            </a:r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00EB6250-030F-4298-6495-EDDDD5C40DDB}"/>
              </a:ext>
            </a:extLst>
          </p:cNvPr>
          <p:cNvSpPr txBox="1"/>
          <p:nvPr/>
        </p:nvSpPr>
        <p:spPr>
          <a:xfrm>
            <a:off x="4983480" y="3644346"/>
            <a:ext cx="566928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800" b="1">
                <a:solidFill>
                  <a:srgbClr val="FF0000"/>
                </a:solidFill>
                <a:latin typeface="Dressmann Sans"/>
              </a:rPr>
              <a:t>03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2FD3A2D-8062-12CD-51DF-827714911A0C}"/>
              </a:ext>
            </a:extLst>
          </p:cNvPr>
          <p:cNvSpPr txBox="1"/>
          <p:nvPr/>
        </p:nvSpPr>
        <p:spPr>
          <a:xfrm>
            <a:off x="5582412" y="3627820"/>
            <a:ext cx="5349240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nb-NO" sz="1700" b="1">
                <a:solidFill>
                  <a:srgbClr val="000000"/>
                </a:solidFill>
                <a:latin typeface="Dressmann Sans"/>
              </a:rPr>
              <a:t>Dressmann kan eie «Accessible Premium»</a:t>
            </a:r>
          </a:p>
        </p:txBody>
      </p:sp>
      <p:sp>
        <p:nvSpPr>
          <p:cNvPr id="62" name="Rectangle 3">
            <a:extLst>
              <a:ext uri="{FF2B5EF4-FFF2-40B4-BE49-F238E27FC236}">
                <a16:creationId xmlns:a16="http://schemas.microsoft.com/office/drawing/2014/main" id="{630624F2-BE08-9E48-4C69-3ACBADF92186}"/>
              </a:ext>
            </a:extLst>
          </p:cNvPr>
          <p:cNvSpPr/>
          <p:nvPr/>
        </p:nvSpPr>
        <p:spPr>
          <a:xfrm>
            <a:off x="548640" y="1444752"/>
            <a:ext cx="2103120" cy="5029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TextBox 5">
            <a:extLst>
              <a:ext uri="{FF2B5EF4-FFF2-40B4-BE49-F238E27FC236}">
                <a16:creationId xmlns:a16="http://schemas.microsoft.com/office/drawing/2014/main" id="{A838115A-A343-45F6-71E4-0FA7B6BA6666}"/>
              </a:ext>
            </a:extLst>
          </p:cNvPr>
          <p:cNvSpPr txBox="1"/>
          <p:nvPr/>
        </p:nvSpPr>
        <p:spPr>
          <a:xfrm>
            <a:off x="566928" y="1792224"/>
            <a:ext cx="3886200" cy="292608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nb-NO" sz="1800" b="1">
                <a:solidFill>
                  <a:srgbClr val="000000"/>
                </a:solidFill>
                <a:latin typeface="Dressmann Sans"/>
              </a:rPr>
              <a:t>Luksus priser seg ut av markedet</a:t>
            </a:r>
          </a:p>
        </p:txBody>
      </p:sp>
      <p:sp>
        <p:nvSpPr>
          <p:cNvPr id="66" name="TextBox 6">
            <a:extLst>
              <a:ext uri="{FF2B5EF4-FFF2-40B4-BE49-F238E27FC236}">
                <a16:creationId xmlns:a16="http://schemas.microsoft.com/office/drawing/2014/main" id="{A44477C1-88D7-B7C0-E409-655C13F83FF0}"/>
              </a:ext>
            </a:extLst>
          </p:cNvPr>
          <p:cNvSpPr txBox="1"/>
          <p:nvPr/>
        </p:nvSpPr>
        <p:spPr>
          <a:xfrm>
            <a:off x="566928" y="2240280"/>
            <a:ext cx="1847088" cy="512064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nb-NO" sz="3900" b="1">
                <a:solidFill>
                  <a:srgbClr val="FF0000"/>
                </a:solidFill>
                <a:latin typeface="Dressmann Sans"/>
              </a:rPr>
              <a:t>+61 %</a:t>
            </a:r>
          </a:p>
        </p:txBody>
      </p:sp>
      <p:sp>
        <p:nvSpPr>
          <p:cNvPr id="68" name="TextBox 7">
            <a:extLst>
              <a:ext uri="{FF2B5EF4-FFF2-40B4-BE49-F238E27FC236}">
                <a16:creationId xmlns:a16="http://schemas.microsoft.com/office/drawing/2014/main" id="{9DFE023A-FF7E-F2AF-9632-ADB3064E8CD8}"/>
              </a:ext>
            </a:extLst>
          </p:cNvPr>
          <p:cNvSpPr txBox="1"/>
          <p:nvPr/>
        </p:nvSpPr>
        <p:spPr>
          <a:xfrm>
            <a:off x="2532888" y="2391156"/>
            <a:ext cx="1847088" cy="566928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nb-NO" sz="1550" b="0">
                <a:solidFill>
                  <a:srgbClr val="262626"/>
                </a:solidFill>
                <a:latin typeface="Dressmann Sans"/>
              </a:rPr>
              <a:t>Prisøkninger i luksussegmentet 2019–2025.</a:t>
            </a:r>
          </a:p>
        </p:txBody>
      </p:sp>
      <p:sp>
        <p:nvSpPr>
          <p:cNvPr id="70" name="Rectangle 8">
            <a:extLst>
              <a:ext uri="{FF2B5EF4-FFF2-40B4-BE49-F238E27FC236}">
                <a16:creationId xmlns:a16="http://schemas.microsoft.com/office/drawing/2014/main" id="{B63FD8D9-29FA-905C-048A-CA599819EA74}"/>
              </a:ext>
            </a:extLst>
          </p:cNvPr>
          <p:cNvSpPr/>
          <p:nvPr/>
        </p:nvSpPr>
        <p:spPr>
          <a:xfrm>
            <a:off x="548640" y="3370214"/>
            <a:ext cx="3840480" cy="13716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8" name="TextBox 12">
            <a:extLst>
              <a:ext uri="{FF2B5EF4-FFF2-40B4-BE49-F238E27FC236}">
                <a16:creationId xmlns:a16="http://schemas.microsoft.com/office/drawing/2014/main" id="{19E12ECE-A915-4B0C-904D-C7533B3EA9FC}"/>
              </a:ext>
            </a:extLst>
          </p:cNvPr>
          <p:cNvSpPr txBox="1"/>
          <p:nvPr/>
        </p:nvSpPr>
        <p:spPr>
          <a:xfrm>
            <a:off x="548640" y="3639962"/>
            <a:ext cx="4023360" cy="749808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nb-NO" sz="1600" b="0">
                <a:solidFill>
                  <a:srgbClr val="262626"/>
                </a:solidFill>
                <a:latin typeface="Dressmann Sans"/>
              </a:rPr>
              <a:t>Dressmanns mulighet ligger i å ha både </a:t>
            </a:r>
            <a:r>
              <a:rPr lang="nb-NO" sz="1600" b="1">
                <a:solidFill>
                  <a:srgbClr val="262626"/>
                </a:solidFill>
                <a:latin typeface="Dressmann Sans"/>
              </a:rPr>
              <a:t>«value for money» </a:t>
            </a:r>
            <a:r>
              <a:rPr lang="nb-NO" sz="1600" b="0">
                <a:solidFill>
                  <a:srgbClr val="262626"/>
                </a:solidFill>
                <a:latin typeface="Dressmann Sans"/>
              </a:rPr>
              <a:t>og </a:t>
            </a:r>
            <a:r>
              <a:rPr lang="nb-NO" sz="1600" b="1">
                <a:solidFill>
                  <a:srgbClr val="262626"/>
                </a:solidFill>
                <a:latin typeface="Dressmann Sans"/>
              </a:rPr>
              <a:t>«value worth paying more for» </a:t>
            </a:r>
            <a:r>
              <a:rPr lang="nb-NO" sz="1600" b="0">
                <a:solidFill>
                  <a:srgbClr val="262626"/>
                </a:solidFill>
                <a:latin typeface="Dressmann Sans"/>
              </a:rPr>
              <a:t>– høyere opplevd kvalitet, bedre design og premium detaljer til en fortsatt tilgjengelig pris.</a:t>
            </a:r>
          </a:p>
        </p:txBody>
      </p:sp>
      <p:sp>
        <p:nvSpPr>
          <p:cNvPr id="80" name="Rectangle 29">
            <a:extLst>
              <a:ext uri="{FF2B5EF4-FFF2-40B4-BE49-F238E27FC236}">
                <a16:creationId xmlns:a16="http://schemas.microsoft.com/office/drawing/2014/main" id="{30C1F548-5B8B-249C-2D48-061A0D3C4DF2}"/>
              </a:ext>
            </a:extLst>
          </p:cNvPr>
          <p:cNvSpPr/>
          <p:nvPr/>
        </p:nvSpPr>
        <p:spPr>
          <a:xfrm>
            <a:off x="0" y="5897880"/>
            <a:ext cx="12192000" cy="62179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2" name="Rectangle 30">
            <a:extLst>
              <a:ext uri="{FF2B5EF4-FFF2-40B4-BE49-F238E27FC236}">
                <a16:creationId xmlns:a16="http://schemas.microsoft.com/office/drawing/2014/main" id="{8E7736E4-82D7-CFD9-ED24-928B58328D9D}"/>
              </a:ext>
            </a:extLst>
          </p:cNvPr>
          <p:cNvSpPr/>
          <p:nvPr/>
        </p:nvSpPr>
        <p:spPr>
          <a:xfrm>
            <a:off x="0" y="5870448"/>
            <a:ext cx="12191695" cy="5029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4" name="TextBox 31">
            <a:extLst>
              <a:ext uri="{FF2B5EF4-FFF2-40B4-BE49-F238E27FC236}">
                <a16:creationId xmlns:a16="http://schemas.microsoft.com/office/drawing/2014/main" id="{3DA54865-2F2B-C109-7CCA-6ED01E1D75BC}"/>
              </a:ext>
            </a:extLst>
          </p:cNvPr>
          <p:cNvSpPr txBox="1"/>
          <p:nvPr/>
        </p:nvSpPr>
        <p:spPr>
          <a:xfrm>
            <a:off x="548640" y="5950788"/>
            <a:ext cx="11018520" cy="365760"/>
          </a:xfrm>
          <a:prstGeom prst="rect">
            <a:avLst/>
          </a:prstGeom>
          <a:noFill/>
        </p:spPr>
        <p:txBody>
          <a:bodyPr wrap="square" lIns="9144" tIns="9144" rIns="9144" bIns="9144">
            <a:noAutofit/>
          </a:bodyPr>
          <a:lstStyle/>
          <a:p>
            <a:pPr algn="l"/>
            <a:r>
              <a:rPr lang="nb-NO" sz="1700" b="0">
                <a:solidFill>
                  <a:srgbClr val="FFFFFF"/>
                </a:solidFill>
                <a:latin typeface="Dressmann Sans"/>
              </a:rPr>
              <a:t>Kunden ønsker «premium følelse» fremfor luksuslogoer – kvalitet, design og varighet til en pris som oppleves fornuftig</a:t>
            </a:r>
          </a:p>
        </p:txBody>
      </p:sp>
      <p:sp>
        <p:nvSpPr>
          <p:cNvPr id="86" name="TextBox 20">
            <a:extLst>
              <a:ext uri="{FF2B5EF4-FFF2-40B4-BE49-F238E27FC236}">
                <a16:creationId xmlns:a16="http://schemas.microsoft.com/office/drawing/2014/main" id="{7ACA903F-ACD0-5E39-26F2-F45D2A4E858E}"/>
              </a:ext>
            </a:extLst>
          </p:cNvPr>
          <p:cNvSpPr txBox="1"/>
          <p:nvPr/>
        </p:nvSpPr>
        <p:spPr>
          <a:xfrm>
            <a:off x="5596128" y="3972606"/>
            <a:ext cx="5440680" cy="39319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nb-NO" sz="1450" b="0">
                <a:solidFill>
                  <a:srgbClr val="262626"/>
                </a:solidFill>
                <a:latin typeface="Dressmann Sans"/>
              </a:rPr>
              <a:t>Dressmann skal ikke bli et luksusmerke. Muligheten ligger i å løfte kategoriene vi allerede er sterke på, til premium kvalitet folk har råd til.</a:t>
            </a:r>
          </a:p>
        </p:txBody>
      </p:sp>
      <p:sp>
        <p:nvSpPr>
          <p:cNvPr id="5" name="TextBox 22">
            <a:extLst>
              <a:ext uri="{FF2B5EF4-FFF2-40B4-BE49-F238E27FC236}">
                <a16:creationId xmlns:a16="http://schemas.microsoft.com/office/drawing/2014/main" id="{CC0AAF76-1B3A-29D5-3C10-F4B96ED8928C}"/>
              </a:ext>
            </a:extLst>
          </p:cNvPr>
          <p:cNvSpPr txBox="1"/>
          <p:nvPr/>
        </p:nvSpPr>
        <p:spPr>
          <a:xfrm>
            <a:off x="5015484" y="4717671"/>
            <a:ext cx="566928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800" b="1">
                <a:solidFill>
                  <a:srgbClr val="FF0000"/>
                </a:solidFill>
                <a:latin typeface="Dressmann Sans"/>
              </a:rPr>
              <a:t>0</a:t>
            </a:r>
            <a:r>
              <a:rPr lang="nb-NO" sz="1800" b="1">
                <a:solidFill>
                  <a:srgbClr val="FF0000"/>
                </a:solidFill>
                <a:latin typeface="Dressmann Sans"/>
              </a:rPr>
              <a:t>4</a:t>
            </a:r>
            <a:endParaRPr sz="1800" b="1">
              <a:solidFill>
                <a:srgbClr val="FF0000"/>
              </a:solidFill>
              <a:latin typeface="Dressmann Sans"/>
            </a:endParaRPr>
          </a:p>
        </p:txBody>
      </p:sp>
      <p:sp>
        <p:nvSpPr>
          <p:cNvPr id="9" name="TextBox 19">
            <a:extLst>
              <a:ext uri="{FF2B5EF4-FFF2-40B4-BE49-F238E27FC236}">
                <a16:creationId xmlns:a16="http://schemas.microsoft.com/office/drawing/2014/main" id="{AFDC21F9-2A1D-C594-F84B-7ED3A5C316B1}"/>
              </a:ext>
            </a:extLst>
          </p:cNvPr>
          <p:cNvSpPr txBox="1"/>
          <p:nvPr/>
        </p:nvSpPr>
        <p:spPr>
          <a:xfrm>
            <a:off x="5596128" y="4702708"/>
            <a:ext cx="5349240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nb-NO" sz="1700" b="1">
                <a:solidFill>
                  <a:srgbClr val="000000"/>
                </a:solidFill>
                <a:latin typeface="Dressmann Sans"/>
              </a:rPr>
              <a:t>Nye kundegrupper og mer premium online</a:t>
            </a:r>
          </a:p>
        </p:txBody>
      </p:sp>
      <p:sp>
        <p:nvSpPr>
          <p:cNvPr id="13" name="TextBox 20">
            <a:extLst>
              <a:ext uri="{FF2B5EF4-FFF2-40B4-BE49-F238E27FC236}">
                <a16:creationId xmlns:a16="http://schemas.microsoft.com/office/drawing/2014/main" id="{52156FAD-0EFD-EFA9-0FE0-6FBB2C11D44B}"/>
              </a:ext>
            </a:extLst>
          </p:cNvPr>
          <p:cNvSpPr txBox="1"/>
          <p:nvPr/>
        </p:nvSpPr>
        <p:spPr>
          <a:xfrm>
            <a:off x="5596128" y="4969939"/>
            <a:ext cx="5440680" cy="39319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lang="nb-NO" sz="1450" b="0">
                <a:solidFill>
                  <a:srgbClr val="262626"/>
                </a:solidFill>
                <a:latin typeface="Dressmann Sans"/>
              </a:rPr>
              <a:t>Businessmarkedet og kunder som i dag handler dyrere merker. Tør å selge mer premium online – cashmere, Supima-skjorter, Reda-dresser, limited edition.</a:t>
            </a:r>
          </a:p>
        </p:txBody>
      </p:sp>
    </p:spTree>
    <p:extLst>
      <p:ext uri="{BB962C8B-B14F-4D97-AF65-F5344CB8AC3E}">
        <p14:creationId xmlns:p14="http://schemas.microsoft.com/office/powerpoint/2010/main" val="30798950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DFB1BCDD70374EA270933182B3CC25" ma:contentTypeVersion="19" ma:contentTypeDescription="Create a new document." ma:contentTypeScope="" ma:versionID="5ea705d253376a6aca0d138e1d65078e">
  <xsd:schema xmlns:xsd="http://www.w3.org/2001/XMLSchema" xmlns:xs="http://www.w3.org/2001/XMLSchema" xmlns:p="http://schemas.microsoft.com/office/2006/metadata/properties" xmlns:ns2="ea19dbc2-4409-48e4-8e17-79763c4619c5" xmlns:ns3="a95809b1-0aca-456f-a163-181c7aba4d57" targetNamespace="http://schemas.microsoft.com/office/2006/metadata/properties" ma:root="true" ma:fieldsID="2b1dd0eb513b8eb9732df44cd53d9635" ns2:_="" ns3:_="">
    <xsd:import namespace="ea19dbc2-4409-48e4-8e17-79763c4619c5"/>
    <xsd:import namespace="a95809b1-0aca-456f-a163-181c7aba4d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19dbc2-4409-48e4-8e17-79763c4619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4" nillable="true" ma:displayName="Location" ma:description="" ma:indexed="true" ma:internalName="MediaServiceLocatio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b5e2b920-e31c-402a-903e-b516262eb23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description="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5809b1-0aca-456f-a163-181c7aba4d57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aedf5da4-7912-42cd-b8c3-4dbd91f6224d}" ma:internalName="TaxCatchAll" ma:readOnly="false" ma:showField="CatchAllData" ma:web="a95809b1-0aca-456f-a163-181c7aba4d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a19dbc2-4409-48e4-8e17-79763c4619c5">
      <Terms xmlns="http://schemas.microsoft.com/office/infopath/2007/PartnerControls"/>
    </lcf76f155ced4ddcb4097134ff3c332f>
    <TaxCatchAll xmlns="a95809b1-0aca-456f-a163-181c7aba4d5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D34CF15-3F42-4F0B-A845-9E014E823954}">
  <ds:schemaRefs>
    <ds:schemaRef ds:uri="a95809b1-0aca-456f-a163-181c7aba4d57"/>
    <ds:schemaRef ds:uri="ea19dbc2-4409-48e4-8e17-79763c4619c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C065413-0DEA-4044-8944-931AA689E357}">
  <ds:schemaRefs>
    <ds:schemaRef ds:uri="a95809b1-0aca-456f-a163-181c7aba4d57"/>
    <ds:schemaRef ds:uri="ea19dbc2-4409-48e4-8e17-79763c4619c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0378E04-BFA4-4597-8C1D-37795A4E42B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51</Slides>
  <Notes>6</Notes>
  <HiddenSlides>7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Office Theme</vt:lpstr>
      <vt:lpstr>PowerPoint Presentation</vt:lpstr>
      <vt:lpstr>PowerPoint Presentation</vt:lpstr>
      <vt:lpstr> Optimizing Product Assortment Strategies for Retail in 2026</vt:lpstr>
      <vt:lpstr>ONLINE EXCLUSIVES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Hege Næss Gundersen</dc:creator>
  <cp:revision>3</cp:revision>
  <dcterms:created xsi:type="dcterms:W3CDTF">2026-06-26T11:34:15Z</dcterms:created>
  <dcterms:modified xsi:type="dcterms:W3CDTF">2026-08-07T13:57:00Z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0x0101007BDFB1BCDD70374EA270933182B3CC25</vt:lpwstr>
  </property>
  <property fmtid="{D5CDD505-2E9C-101B-9397-08002B2CF9AE}" pid="3" name="MediaServiceImageTags">
    <vt:lpwstr/>
  </property>
</Properties>
</file>